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Gochi Hand" charset="1" panose="00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DM Sans" charset="1" panose="00000000000000000000"/>
      <p:regular r:id="rId13"/>
    </p:embeddedFont>
    <p:embeddedFont>
      <p:font typeface="DM Sans Bold" charset="1" panose="00000000000000000000"/>
      <p:regular r:id="rId14"/>
    </p:embeddedFont>
    <p:embeddedFont>
      <p:font typeface="DM Sans Italics" charset="1" panose="00000000000000000000"/>
      <p:regular r:id="rId15"/>
    </p:embeddedFont>
    <p:embeddedFont>
      <p:font typeface="DM Sans Bold Italics" charset="1" panose="00000000000000000000"/>
      <p:regular r:id="rId16"/>
    </p:embeddedFont>
    <p:embeddedFont>
      <p:font typeface="More Sugar" charset="1" panose="00000000000000000000"/>
      <p:regular r:id="rId17"/>
    </p:embeddedFont>
    <p:embeddedFont>
      <p:font typeface="More Sugar Thin" charset="1" panose="00000000000000000000"/>
      <p:regular r:id="rId18"/>
    </p:embeddedFont>
    <p:embeddedFont>
      <p:font typeface="Now" charset="1" panose="00000500000000000000"/>
      <p:regular r:id="rId19"/>
    </p:embeddedFont>
    <p:embeddedFont>
      <p:font typeface="Now Bold" charset="1" panose="00000800000000000000"/>
      <p:regular r:id="rId20"/>
    </p:embeddedFont>
    <p:embeddedFont>
      <p:font typeface="Now Thin" charset="1" panose="00000300000000000000"/>
      <p:regular r:id="rId21"/>
    </p:embeddedFont>
    <p:embeddedFont>
      <p:font typeface="Now Light" charset="1" panose="00000400000000000000"/>
      <p:regular r:id="rId22"/>
    </p:embeddedFont>
    <p:embeddedFont>
      <p:font typeface="Now Medium" charset="1" panose="00000600000000000000"/>
      <p:regular r:id="rId23"/>
    </p:embeddedFont>
    <p:embeddedFont>
      <p:font typeface="Now Heavy" charset="1" panose="00000A00000000000000"/>
      <p:regular r:id="rId24"/>
    </p:embeddedFont>
    <p:embeddedFont>
      <p:font typeface="Childos Arabic" charset="1" panose="00000500000000000000"/>
      <p:regular r:id="rId25"/>
    </p:embeddedFont>
    <p:embeddedFont>
      <p:font typeface="Childos Arabic Bold" charset="1" panose="00000800000000000000"/>
      <p:regular r:id="rId26"/>
    </p:embeddedFont>
    <p:embeddedFont>
      <p:font typeface="Childos Arabic Light" charset="1" panose="00000400000000000000"/>
      <p:regular r:id="rId27"/>
    </p:embeddedFont>
    <p:embeddedFont>
      <p:font typeface="Childos Arabic Medium" charset="1" panose="00000600000000000000"/>
      <p:regular r:id="rId28"/>
    </p:embeddedFont>
    <p:embeddedFont>
      <p:font typeface="Childos Arabic Semi-Bold" charset="1" panose="00000700000000000000"/>
      <p:regular r:id="rId29"/>
    </p:embeddedFont>
    <p:embeddedFont>
      <p:font typeface="Open Sauce" charset="1" panose="00000500000000000000"/>
      <p:regular r:id="rId30"/>
    </p:embeddedFont>
    <p:embeddedFont>
      <p:font typeface="Open Sauce Bold" charset="1" panose="00000800000000000000"/>
      <p:regular r:id="rId31"/>
    </p:embeddedFont>
    <p:embeddedFont>
      <p:font typeface="Open Sauce Italics" charset="1" panose="00000500000000000000"/>
      <p:regular r:id="rId32"/>
    </p:embeddedFont>
    <p:embeddedFont>
      <p:font typeface="Open Sauce Bold Italics" charset="1" panose="00000800000000000000"/>
      <p:regular r:id="rId33"/>
    </p:embeddedFont>
    <p:embeddedFont>
      <p:font typeface="Open Sauce Light" charset="1" panose="00000400000000000000"/>
      <p:regular r:id="rId34"/>
    </p:embeddedFont>
    <p:embeddedFont>
      <p:font typeface="Open Sauce Light Italics" charset="1" panose="00000400000000000000"/>
      <p:regular r:id="rId35"/>
    </p:embeddedFont>
    <p:embeddedFont>
      <p:font typeface="Open Sauce Medium" charset="1" panose="00000600000000000000"/>
      <p:regular r:id="rId36"/>
    </p:embeddedFont>
    <p:embeddedFont>
      <p:font typeface="Open Sauce Medium Italics" charset="1" panose="00000600000000000000"/>
      <p:regular r:id="rId37"/>
    </p:embeddedFont>
    <p:embeddedFont>
      <p:font typeface="Open Sauce Semi-Bold" charset="1" panose="00000700000000000000"/>
      <p:regular r:id="rId38"/>
    </p:embeddedFont>
    <p:embeddedFont>
      <p:font typeface="Open Sauce Semi-Bold Italics" charset="1" panose="00000700000000000000"/>
      <p:regular r:id="rId39"/>
    </p:embeddedFont>
    <p:embeddedFont>
      <p:font typeface="Open Sauce Heavy" charset="1" panose="00000A00000000000000"/>
      <p:regular r:id="rId40"/>
    </p:embeddedFont>
    <p:embeddedFont>
      <p:font typeface="Open Sauce Heavy Italics" charset="1" panose="00000A00000000000000"/>
      <p:regular r:id="rId41"/>
    </p:embeddedFont>
    <p:embeddedFont>
      <p:font typeface="Bryndan Write" charset="1" panose="02000503000000000000"/>
      <p:regular r:id="rId42"/>
    </p:embeddedFont>
    <p:embeddedFont>
      <p:font typeface="Caveat Brush" charset="1" panose="000000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58" Target="slides/slide15.xml" Type="http://schemas.openxmlformats.org/officeDocument/2006/relationships/slide"/><Relationship Id="rId59" Target="slides/slide16.xml" Type="http://schemas.openxmlformats.org/officeDocument/2006/relationships/slide"/><Relationship Id="rId6" Target="fonts/font6.fntdata" Type="http://schemas.openxmlformats.org/officeDocument/2006/relationships/font"/><Relationship Id="rId60"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7.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295606">
            <a:off x="657534" y="5613818"/>
            <a:ext cx="16986221" cy="1338526"/>
          </a:xfrm>
          <a:prstGeom prst="rect">
            <a:avLst/>
          </a:prstGeom>
        </p:spPr>
        <p:txBody>
          <a:bodyPr anchor="t" rtlCol="false" tIns="0" lIns="0" bIns="0" rIns="0">
            <a:spAutoFit/>
          </a:bodyPr>
          <a:lstStyle/>
          <a:p>
            <a:pPr algn="ctr">
              <a:lnSpc>
                <a:spcPts val="10050"/>
              </a:lnSpc>
            </a:pPr>
            <a:r>
              <a:rPr lang="en-US" sz="10050">
                <a:solidFill>
                  <a:srgbClr val="000000"/>
                </a:solidFill>
                <a:latin typeface="Caveat Brush"/>
              </a:rPr>
              <a:t>AIR QUALITY MONITORING</a:t>
            </a:r>
          </a:p>
        </p:txBody>
      </p:sp>
      <p:sp>
        <p:nvSpPr>
          <p:cNvPr name="TextBox 3" id="3"/>
          <p:cNvSpPr txBox="true"/>
          <p:nvPr/>
        </p:nvSpPr>
        <p:spPr>
          <a:xfrm rot="-279585">
            <a:off x="3146088" y="2276151"/>
            <a:ext cx="11424107" cy="1522422"/>
          </a:xfrm>
          <a:prstGeom prst="rect">
            <a:avLst/>
          </a:prstGeom>
        </p:spPr>
        <p:txBody>
          <a:bodyPr anchor="t" rtlCol="false" tIns="0" lIns="0" bIns="0" rIns="0">
            <a:spAutoFit/>
          </a:bodyPr>
          <a:lstStyle/>
          <a:p>
            <a:pPr algn="ctr">
              <a:lnSpc>
                <a:spcPts val="11489"/>
              </a:lnSpc>
            </a:pPr>
            <a:r>
              <a:rPr lang="en-US" sz="11489">
                <a:solidFill>
                  <a:srgbClr val="000000"/>
                </a:solidFill>
                <a:latin typeface="Caveat Brush"/>
              </a:rPr>
              <a:t>IOT_PHASE_2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76014"/>
            <a:ext cx="8459437" cy="6493278"/>
            <a:chOff x="0" y="0"/>
            <a:chExt cx="11279249" cy="8657704"/>
          </a:xfrm>
        </p:grpSpPr>
        <p:sp>
          <p:nvSpPr>
            <p:cNvPr name="Freeform 3" id="3"/>
            <p:cNvSpPr/>
            <p:nvPr/>
          </p:nvSpPr>
          <p:spPr>
            <a:xfrm flipH="false" flipV="false" rot="0">
              <a:off x="0" y="0"/>
              <a:ext cx="11279251" cy="8657717"/>
            </a:xfrm>
            <a:custGeom>
              <a:avLst/>
              <a:gdLst/>
              <a:ahLst/>
              <a:cxnLst/>
              <a:rect r="r" b="b" t="t" l="l"/>
              <a:pathLst>
                <a:path h="8657717" w="11279251">
                  <a:moveTo>
                    <a:pt x="0" y="0"/>
                  </a:moveTo>
                  <a:lnTo>
                    <a:pt x="11279251" y="0"/>
                  </a:lnTo>
                  <a:lnTo>
                    <a:pt x="11279251" y="8657717"/>
                  </a:lnTo>
                  <a:lnTo>
                    <a:pt x="0" y="8657717"/>
                  </a:lnTo>
                  <a:lnTo>
                    <a:pt x="0" y="0"/>
                  </a:lnTo>
                  <a:close/>
                </a:path>
              </a:pathLst>
            </a:custGeom>
            <a:blipFill>
              <a:blip r:embed="rId2"/>
              <a:stretch>
                <a:fillRect l="0" t="0" r="0" b="0"/>
              </a:stretch>
            </a:blipFill>
          </p:spPr>
        </p:sp>
      </p:grpSp>
      <p:grpSp>
        <p:nvGrpSpPr>
          <p:cNvPr name="Group 4" id="4"/>
          <p:cNvGrpSpPr/>
          <p:nvPr/>
        </p:nvGrpSpPr>
        <p:grpSpPr>
          <a:xfrm rot="0">
            <a:off x="0" y="2887057"/>
            <a:ext cx="10840545" cy="7399943"/>
            <a:chOff x="0" y="0"/>
            <a:chExt cx="14454060" cy="9866591"/>
          </a:xfrm>
        </p:grpSpPr>
        <p:sp>
          <p:nvSpPr>
            <p:cNvPr name="Freeform 5" id="5"/>
            <p:cNvSpPr/>
            <p:nvPr/>
          </p:nvSpPr>
          <p:spPr>
            <a:xfrm flipH="false" flipV="false" rot="0">
              <a:off x="0" y="0"/>
              <a:ext cx="14453997" cy="9866630"/>
            </a:xfrm>
            <a:custGeom>
              <a:avLst/>
              <a:gdLst/>
              <a:ahLst/>
              <a:cxnLst/>
              <a:rect r="r" b="b" t="t" l="l"/>
              <a:pathLst>
                <a:path h="9866630" w="14453997">
                  <a:moveTo>
                    <a:pt x="0" y="0"/>
                  </a:moveTo>
                  <a:lnTo>
                    <a:pt x="14453997" y="0"/>
                  </a:lnTo>
                  <a:lnTo>
                    <a:pt x="14453997" y="9866630"/>
                  </a:lnTo>
                  <a:lnTo>
                    <a:pt x="0" y="9866630"/>
                  </a:lnTo>
                  <a:lnTo>
                    <a:pt x="0" y="0"/>
                  </a:lnTo>
                  <a:close/>
                </a:path>
              </a:pathLst>
            </a:custGeom>
            <a:blipFill>
              <a:blip r:embed="rId3"/>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19175"/>
            <a:ext cx="13790675" cy="1203577"/>
          </a:xfrm>
          <a:prstGeom prst="rect">
            <a:avLst/>
          </a:prstGeom>
        </p:spPr>
        <p:txBody>
          <a:bodyPr anchor="t" rtlCol="false" tIns="0" lIns="0" bIns="0" rIns="0">
            <a:spAutoFit/>
          </a:bodyPr>
          <a:lstStyle/>
          <a:p>
            <a:pPr algn="l">
              <a:lnSpc>
                <a:spcPts val="8618"/>
              </a:lnSpc>
            </a:pPr>
            <a:r>
              <a:rPr lang="en-US" sz="7834">
                <a:solidFill>
                  <a:srgbClr val="231F20"/>
                </a:solidFill>
                <a:latin typeface="Bryndan Write Bold"/>
              </a:rPr>
              <a:t>How the circuit works – </a:t>
            </a:r>
          </a:p>
        </p:txBody>
      </p:sp>
      <p:sp>
        <p:nvSpPr>
          <p:cNvPr name="TextBox 3" id="3"/>
          <p:cNvSpPr txBox="true"/>
          <p:nvPr/>
        </p:nvSpPr>
        <p:spPr>
          <a:xfrm rot="0">
            <a:off x="514350" y="2447608"/>
            <a:ext cx="17259300" cy="6810692"/>
          </a:xfrm>
          <a:prstGeom prst="rect">
            <a:avLst/>
          </a:prstGeom>
        </p:spPr>
        <p:txBody>
          <a:bodyPr anchor="t" rtlCol="false" tIns="0" lIns="0" bIns="0" rIns="0">
            <a:spAutoFit/>
          </a:bodyPr>
          <a:lstStyle/>
          <a:p>
            <a:pPr algn="l">
              <a:lnSpc>
                <a:spcPts val="4567"/>
              </a:lnSpc>
            </a:pPr>
            <a:r>
              <a:rPr lang="en-US" sz="3261">
                <a:solidFill>
                  <a:srgbClr val="000000"/>
                </a:solidFill>
                <a:latin typeface="Now"/>
              </a:rPr>
              <a:t>The device developed in this project can be installed near any Wi-Fi hotspot in a populated urban area. As the device is powered, the Arduino board loads the required libraries, flashes some initial messages on the LCD screen and start sensing data from the MQ-135 sensor. The sensitivity curve of the sensor for different combustible gases is already mentioned above. The sensor can be calibrated so that its analog output voltage is proportional to the concentration of polluting gases in PPM. The analog voltage sensed at the pin A0 of the Arduino is converted to a digital value by using the in-built ADC channel of the Arduino. The Arduino board has 10-bit ADC channels, so the digitized value ranges from 0 to 1023. The digitized value can be assumed proportional to the concentration of gases in PPM. The read value is first displayed on LCD screen and passed to the ESP8266 module wrapped in proper string through virtual serial function.  </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178322">
            <a:off x="-629698" y="2405978"/>
            <a:ext cx="16526713" cy="3111602"/>
          </a:xfrm>
          <a:prstGeom prst="rect">
            <a:avLst/>
          </a:prstGeom>
        </p:spPr>
        <p:txBody>
          <a:bodyPr anchor="t" rtlCol="false" tIns="0" lIns="0" bIns="0" rIns="0">
            <a:spAutoFit/>
          </a:bodyPr>
          <a:lstStyle/>
          <a:p>
            <a:pPr algn="ctr">
              <a:lnSpc>
                <a:spcPts val="23301"/>
              </a:lnSpc>
            </a:pPr>
            <a:r>
              <a:rPr lang="en-US" sz="23301">
                <a:solidFill>
                  <a:srgbClr val="363636"/>
                </a:solidFill>
                <a:latin typeface="Caveat Brush"/>
              </a:rPr>
              <a:t>Out</a:t>
            </a:r>
          </a:p>
        </p:txBody>
      </p:sp>
      <p:sp>
        <p:nvSpPr>
          <p:cNvPr name="TextBox 3" id="3"/>
          <p:cNvSpPr txBox="true"/>
          <p:nvPr/>
        </p:nvSpPr>
        <p:spPr>
          <a:xfrm rot="-225624">
            <a:off x="4711177" y="5814060"/>
            <a:ext cx="11808452" cy="3535126"/>
          </a:xfrm>
          <a:prstGeom prst="rect">
            <a:avLst/>
          </a:prstGeom>
        </p:spPr>
        <p:txBody>
          <a:bodyPr anchor="t" rtlCol="false" tIns="0" lIns="0" bIns="0" rIns="0">
            <a:spAutoFit/>
          </a:bodyPr>
          <a:lstStyle/>
          <a:p>
            <a:pPr algn="ctr">
              <a:lnSpc>
                <a:spcPts val="26521"/>
              </a:lnSpc>
            </a:pPr>
            <a:r>
              <a:rPr lang="en-US" sz="26521" spc="1351">
                <a:solidFill>
                  <a:srgbClr val="000000"/>
                </a:solidFill>
                <a:latin typeface="Caveat Brush"/>
              </a:rPr>
              <a:t>Put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60000">
            <a:off x="9075277" y="1359740"/>
            <a:ext cx="9885243" cy="7567520"/>
            <a:chOff x="0" y="0"/>
            <a:chExt cx="13180324" cy="10090027"/>
          </a:xfrm>
        </p:grpSpPr>
        <p:sp>
          <p:nvSpPr>
            <p:cNvPr name="Freeform 3" id="3"/>
            <p:cNvSpPr/>
            <p:nvPr/>
          </p:nvSpPr>
          <p:spPr>
            <a:xfrm flipH="false" flipV="false" rot="0">
              <a:off x="0" y="0"/>
              <a:ext cx="13180313" cy="10090023"/>
            </a:xfrm>
            <a:custGeom>
              <a:avLst/>
              <a:gdLst/>
              <a:ahLst/>
              <a:cxnLst/>
              <a:rect r="r" b="b" t="t" l="l"/>
              <a:pathLst>
                <a:path h="10090023" w="13180313">
                  <a:moveTo>
                    <a:pt x="13180313" y="227076"/>
                  </a:moveTo>
                  <a:lnTo>
                    <a:pt x="13008102" y="10090023"/>
                  </a:lnTo>
                  <a:lnTo>
                    <a:pt x="0" y="9862947"/>
                  </a:lnTo>
                  <a:lnTo>
                    <a:pt x="172212" y="0"/>
                  </a:lnTo>
                  <a:lnTo>
                    <a:pt x="13180313" y="227076"/>
                  </a:lnTo>
                  <a:close/>
                </a:path>
              </a:pathLst>
            </a:custGeom>
            <a:blipFill>
              <a:blip r:embed="rId2"/>
              <a:stretch>
                <a:fillRect l="-35059" t="0" r="-35059" b="0"/>
              </a:stretch>
            </a:blipFill>
          </p:spPr>
        </p:sp>
      </p:grpSp>
      <p:grpSp>
        <p:nvGrpSpPr>
          <p:cNvPr name="Group 4" id="4"/>
          <p:cNvGrpSpPr/>
          <p:nvPr/>
        </p:nvGrpSpPr>
        <p:grpSpPr>
          <a:xfrm rot="-5436000">
            <a:off x="360689" y="1357891"/>
            <a:ext cx="10099945" cy="7571218"/>
            <a:chOff x="0" y="0"/>
            <a:chExt cx="13466593" cy="10094957"/>
          </a:xfrm>
        </p:grpSpPr>
        <p:sp>
          <p:nvSpPr>
            <p:cNvPr name="Freeform 5" id="5"/>
            <p:cNvSpPr/>
            <p:nvPr/>
          </p:nvSpPr>
          <p:spPr>
            <a:xfrm flipH="false" flipV="false" rot="0">
              <a:off x="0" y="0"/>
              <a:ext cx="13466572" cy="10094976"/>
            </a:xfrm>
            <a:custGeom>
              <a:avLst/>
              <a:gdLst/>
              <a:ahLst/>
              <a:cxnLst/>
              <a:rect r="r" b="b" t="t" l="l"/>
              <a:pathLst>
                <a:path h="10094976" w="13466572">
                  <a:moveTo>
                    <a:pt x="13466572" y="139954"/>
                  </a:moveTo>
                  <a:lnTo>
                    <a:pt x="13362305" y="10094976"/>
                  </a:lnTo>
                  <a:lnTo>
                    <a:pt x="0" y="9955022"/>
                  </a:lnTo>
                  <a:lnTo>
                    <a:pt x="104267" y="0"/>
                  </a:lnTo>
                  <a:lnTo>
                    <a:pt x="13466572" y="139954"/>
                  </a:lnTo>
                  <a:close/>
                </a:path>
              </a:pathLst>
            </a:custGeom>
            <a:blipFill>
              <a:blip r:embed="rId3"/>
              <a:stretch>
                <a:fillRect l="-33292" t="0" r="-33292"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15934" y="2486877"/>
            <a:ext cx="7671712" cy="4719903"/>
            <a:chOff x="0" y="0"/>
            <a:chExt cx="10228949" cy="6293204"/>
          </a:xfrm>
        </p:grpSpPr>
        <p:sp>
          <p:nvSpPr>
            <p:cNvPr name="Freeform 3" id="3"/>
            <p:cNvSpPr/>
            <p:nvPr/>
          </p:nvSpPr>
          <p:spPr>
            <a:xfrm flipH="false" flipV="false" rot="0">
              <a:off x="0" y="0"/>
              <a:ext cx="10228961" cy="6293231"/>
            </a:xfrm>
            <a:custGeom>
              <a:avLst/>
              <a:gdLst/>
              <a:ahLst/>
              <a:cxnLst/>
              <a:rect r="r" b="b" t="t" l="l"/>
              <a:pathLst>
                <a:path h="6293231" w="10228961">
                  <a:moveTo>
                    <a:pt x="0" y="0"/>
                  </a:moveTo>
                  <a:lnTo>
                    <a:pt x="10228961" y="0"/>
                  </a:lnTo>
                  <a:lnTo>
                    <a:pt x="10228961" y="6293231"/>
                  </a:lnTo>
                  <a:lnTo>
                    <a:pt x="0" y="6293231"/>
                  </a:lnTo>
                  <a:lnTo>
                    <a:pt x="0" y="0"/>
                  </a:lnTo>
                  <a:close/>
                </a:path>
              </a:pathLst>
            </a:custGeom>
            <a:blipFill>
              <a:blip r:embed="rId2"/>
              <a:stretch>
                <a:fillRect l="0" t="-71872" r="0" b="-71871"/>
              </a:stretch>
            </a:blipFill>
          </p:spPr>
        </p:sp>
      </p:grpSp>
      <p:sp>
        <p:nvSpPr>
          <p:cNvPr name="TextBox 4" id="4"/>
          <p:cNvSpPr txBox="true"/>
          <p:nvPr/>
        </p:nvSpPr>
        <p:spPr>
          <a:xfrm rot="0">
            <a:off x="690553" y="690610"/>
            <a:ext cx="6468944" cy="2735199"/>
          </a:xfrm>
          <a:prstGeom prst="rect">
            <a:avLst/>
          </a:prstGeom>
        </p:spPr>
        <p:txBody>
          <a:bodyPr anchor="t" rtlCol="false" tIns="0" lIns="0" bIns="0" rIns="0">
            <a:spAutoFit/>
          </a:bodyPr>
          <a:lstStyle/>
          <a:p>
            <a:pPr algn="l">
              <a:lnSpc>
                <a:spcPts val="10560"/>
              </a:lnSpc>
            </a:pPr>
            <a:r>
              <a:rPr lang="en-US" sz="10560" spc="285">
                <a:solidFill>
                  <a:srgbClr val="000000"/>
                </a:solidFill>
                <a:latin typeface="Caveat Brush"/>
              </a:rPr>
              <a:t>Air quality sensor</a:t>
            </a:r>
          </a:p>
        </p:txBody>
      </p:sp>
      <p:grpSp>
        <p:nvGrpSpPr>
          <p:cNvPr name="Group 5" id="5"/>
          <p:cNvGrpSpPr/>
          <p:nvPr/>
        </p:nvGrpSpPr>
        <p:grpSpPr>
          <a:xfrm rot="0">
            <a:off x="9006384" y="2743280"/>
            <a:ext cx="1198770" cy="1365059"/>
            <a:chOff x="0" y="0"/>
            <a:chExt cx="1598360" cy="1820079"/>
          </a:xfrm>
        </p:grpSpPr>
        <p:sp>
          <p:nvSpPr>
            <p:cNvPr name="Freeform 6" id="6"/>
            <p:cNvSpPr/>
            <p:nvPr/>
          </p:nvSpPr>
          <p:spPr>
            <a:xfrm flipH="false" flipV="false" rot="0">
              <a:off x="0" y="0"/>
              <a:ext cx="1598422" cy="1820037"/>
            </a:xfrm>
            <a:custGeom>
              <a:avLst/>
              <a:gdLst/>
              <a:ahLst/>
              <a:cxnLst/>
              <a:rect r="r" b="b" t="t" l="l"/>
              <a:pathLst>
                <a:path h="1820037" w="1598422">
                  <a:moveTo>
                    <a:pt x="0" y="0"/>
                  </a:moveTo>
                  <a:lnTo>
                    <a:pt x="1598422" y="0"/>
                  </a:lnTo>
                  <a:lnTo>
                    <a:pt x="1598422" y="1820037"/>
                  </a:lnTo>
                  <a:lnTo>
                    <a:pt x="0" y="1820037"/>
                  </a:lnTo>
                  <a:lnTo>
                    <a:pt x="0" y="0"/>
                  </a:lnTo>
                  <a:close/>
                </a:path>
              </a:pathLst>
            </a:custGeom>
            <a:blipFill>
              <a:blip r:embed="rId3"/>
              <a:stretch>
                <a:fillRect l="0" t="-181" r="3" b="-184"/>
              </a:stretch>
            </a:blipFill>
          </p:spPr>
        </p:sp>
      </p:grpSp>
      <p:grpSp>
        <p:nvGrpSpPr>
          <p:cNvPr name="Group 7" id="7"/>
          <p:cNvGrpSpPr/>
          <p:nvPr/>
        </p:nvGrpSpPr>
        <p:grpSpPr>
          <a:xfrm rot="0">
            <a:off x="8439385" y="1795670"/>
            <a:ext cx="8936885" cy="6695660"/>
            <a:chOff x="0" y="0"/>
            <a:chExt cx="11915847" cy="8927547"/>
          </a:xfrm>
        </p:grpSpPr>
        <p:sp>
          <p:nvSpPr>
            <p:cNvPr name="Freeform 8" id="8"/>
            <p:cNvSpPr/>
            <p:nvPr/>
          </p:nvSpPr>
          <p:spPr>
            <a:xfrm flipH="false" flipV="false" rot="0">
              <a:off x="0" y="0"/>
              <a:ext cx="11915902" cy="8927592"/>
            </a:xfrm>
            <a:custGeom>
              <a:avLst/>
              <a:gdLst/>
              <a:ahLst/>
              <a:cxnLst/>
              <a:rect r="r" b="b" t="t" l="l"/>
              <a:pathLst>
                <a:path h="8927592" w="11915902">
                  <a:moveTo>
                    <a:pt x="0" y="0"/>
                  </a:moveTo>
                  <a:lnTo>
                    <a:pt x="11915902" y="0"/>
                  </a:lnTo>
                  <a:lnTo>
                    <a:pt x="11915902" y="8927592"/>
                  </a:lnTo>
                  <a:lnTo>
                    <a:pt x="0" y="8927592"/>
                  </a:lnTo>
                  <a:lnTo>
                    <a:pt x="0" y="0"/>
                  </a:lnTo>
                  <a:close/>
                </a:path>
              </a:pathLst>
            </a:custGeom>
            <a:blipFill>
              <a:blip r:embed="rId4"/>
              <a:stretch>
                <a:fillRect l="0" t="0" r="0" b="0"/>
              </a:stretch>
            </a:blipFill>
          </p:spPr>
        </p:sp>
      </p:grpSp>
      <p:sp>
        <p:nvSpPr>
          <p:cNvPr name="TextBox 9" id="9"/>
          <p:cNvSpPr txBox="true"/>
          <p:nvPr/>
        </p:nvSpPr>
        <p:spPr>
          <a:xfrm rot="0">
            <a:off x="690553" y="3680407"/>
            <a:ext cx="7748832" cy="6094524"/>
          </a:xfrm>
          <a:prstGeom prst="rect">
            <a:avLst/>
          </a:prstGeom>
        </p:spPr>
        <p:txBody>
          <a:bodyPr anchor="t" rtlCol="false" tIns="0" lIns="0" bIns="0" rIns="0">
            <a:spAutoFit/>
          </a:bodyPr>
          <a:lstStyle/>
          <a:p>
            <a:pPr algn="l">
              <a:lnSpc>
                <a:spcPts val="4024"/>
              </a:lnSpc>
            </a:pPr>
            <a:r>
              <a:rPr lang="en-US" sz="3071">
                <a:solidFill>
                  <a:srgbClr val="231F20"/>
                </a:solidFill>
                <a:latin typeface="Childos Arabic Semi-Bold"/>
              </a:rPr>
              <a:t>• Gas Sensor(MQ2) module is useful for gas leakage detection. (home and industry)</a:t>
            </a:r>
          </a:p>
          <a:p>
            <a:pPr algn="l">
              <a:lnSpc>
                <a:spcPts val="4024"/>
              </a:lnSpc>
            </a:pPr>
          </a:p>
          <a:p>
            <a:pPr algn="l">
              <a:lnSpc>
                <a:spcPts val="4024"/>
              </a:lnSpc>
            </a:pPr>
            <a:r>
              <a:rPr lang="en-US" sz="3071">
                <a:solidFill>
                  <a:srgbClr val="231F20"/>
                </a:solidFill>
                <a:latin typeface="Childos Arabic Semi-Bold"/>
              </a:rPr>
              <a:t>• It is suitable for detecting H2, LPG, CH4, CO, Alcohol, Smoke or Propane.</a:t>
            </a:r>
          </a:p>
          <a:p>
            <a:pPr algn="l">
              <a:lnSpc>
                <a:spcPts val="4024"/>
              </a:lnSpc>
            </a:pPr>
          </a:p>
          <a:p>
            <a:pPr algn="l">
              <a:lnSpc>
                <a:spcPts val="4024"/>
              </a:lnSpc>
            </a:pPr>
            <a:r>
              <a:rPr lang="en-US" sz="3071">
                <a:solidFill>
                  <a:srgbClr val="231F20"/>
                </a:solidFill>
                <a:latin typeface="Childos Arabic Semi-Bold"/>
              </a:rPr>
              <a:t>Due to its high sensitivity and fast response time, measurement can be taken as soon as possible.</a:t>
            </a:r>
          </a:p>
          <a:p>
            <a:pPr algn="l">
              <a:lnSpc>
                <a:spcPts val="4024"/>
              </a:lnSpc>
            </a:pPr>
          </a:p>
          <a:p>
            <a:pPr algn="l">
              <a:lnSpc>
                <a:spcPts val="4024"/>
              </a:lnSpc>
            </a:pPr>
            <a:r>
              <a:rPr lang="en-US" sz="3071">
                <a:solidFill>
                  <a:srgbClr val="231F20"/>
                </a:solidFill>
                <a:latin typeface="Childos Arabic Semi-Bold"/>
              </a:rPr>
              <a:t>• The sensitivity of the sensor can be adjusted by potentiometer.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140394" y="1606024"/>
            <a:ext cx="12803208" cy="7555125"/>
          </a:xfrm>
          <a:prstGeom prst="rect">
            <a:avLst/>
          </a:prstGeom>
        </p:spPr>
        <p:txBody>
          <a:bodyPr anchor="t" rtlCol="false" tIns="0" lIns="0" bIns="0" rIns="0">
            <a:spAutoFit/>
          </a:bodyPr>
          <a:lstStyle/>
          <a:p>
            <a:pPr algn="l">
              <a:lnSpc>
                <a:spcPts val="8334"/>
              </a:lnSpc>
            </a:pPr>
          </a:p>
          <a:p>
            <a:pPr algn="l">
              <a:lnSpc>
                <a:spcPts val="8334"/>
              </a:lnSpc>
            </a:pPr>
          </a:p>
          <a:p>
            <a:pPr algn="l">
              <a:lnSpc>
                <a:spcPts val="8334"/>
              </a:lnSpc>
            </a:pPr>
            <a:r>
              <a:rPr lang="en-US" sz="6411">
                <a:solidFill>
                  <a:srgbClr val="231F20"/>
                </a:solidFill>
                <a:latin typeface="Childos Arabic Semi-Bold"/>
              </a:rPr>
              <a:t>Wide detecting scope.</a:t>
            </a:r>
          </a:p>
          <a:p>
            <a:pPr algn="l">
              <a:lnSpc>
                <a:spcPts val="8334"/>
              </a:lnSpc>
            </a:pPr>
          </a:p>
          <a:p>
            <a:pPr algn="l">
              <a:lnSpc>
                <a:spcPts val="8334"/>
              </a:lnSpc>
            </a:pPr>
            <a:r>
              <a:rPr lang="en-US" sz="6411">
                <a:solidFill>
                  <a:srgbClr val="231F20"/>
                </a:solidFill>
                <a:latin typeface="Childos Arabic Semi-Bold"/>
              </a:rPr>
              <a:t>Stable and long life time.</a:t>
            </a:r>
          </a:p>
          <a:p>
            <a:pPr algn="l">
              <a:lnSpc>
                <a:spcPts val="8334"/>
              </a:lnSpc>
            </a:pPr>
          </a:p>
          <a:p>
            <a:pPr algn="l">
              <a:lnSpc>
                <a:spcPts val="8334"/>
              </a:lnSpc>
            </a:pPr>
            <a:r>
              <a:rPr lang="en-US" sz="6411">
                <a:solidFill>
                  <a:srgbClr val="231F20"/>
                </a:solidFill>
                <a:latin typeface="Childos Arabic Semi-Bold"/>
              </a:rPr>
              <a:t>• Fast response.</a:t>
            </a:r>
          </a:p>
        </p:txBody>
      </p:sp>
      <p:sp>
        <p:nvSpPr>
          <p:cNvPr name="TextBox 3" id="3"/>
          <p:cNvSpPr txBox="true"/>
          <p:nvPr/>
        </p:nvSpPr>
        <p:spPr>
          <a:xfrm rot="-2700000">
            <a:off x="11308354" y="7624029"/>
            <a:ext cx="957666" cy="280865"/>
          </a:xfrm>
          <a:prstGeom prst="rect">
            <a:avLst/>
          </a:prstGeom>
        </p:spPr>
        <p:txBody>
          <a:bodyPr anchor="t" rtlCol="false" tIns="0" lIns="0" bIns="0" rIns="0">
            <a:spAutoFit/>
          </a:bodyPr>
          <a:lstStyle/>
          <a:p>
            <a:pPr algn="ctr">
              <a:lnSpc>
                <a:spcPts val="2076"/>
              </a:lnSpc>
            </a:pPr>
            <a:r>
              <a:rPr lang="en-US" sz="1483">
                <a:solidFill>
                  <a:srgbClr val="FFFFFF"/>
                </a:solidFill>
                <a:latin typeface="Arimo Bold"/>
              </a:rPr>
              <a:t>Element 1</a:t>
            </a:r>
          </a:p>
        </p:txBody>
      </p:sp>
      <p:sp>
        <p:nvSpPr>
          <p:cNvPr name="TextBox 4" id="4"/>
          <p:cNvSpPr txBox="true"/>
          <p:nvPr/>
        </p:nvSpPr>
        <p:spPr>
          <a:xfrm rot="-2700000">
            <a:off x="12285814" y="7624029"/>
            <a:ext cx="957666" cy="280865"/>
          </a:xfrm>
          <a:prstGeom prst="rect">
            <a:avLst/>
          </a:prstGeom>
        </p:spPr>
        <p:txBody>
          <a:bodyPr anchor="t" rtlCol="false" tIns="0" lIns="0" bIns="0" rIns="0">
            <a:spAutoFit/>
          </a:bodyPr>
          <a:lstStyle/>
          <a:p>
            <a:pPr algn="ctr">
              <a:lnSpc>
                <a:spcPts val="2076"/>
              </a:lnSpc>
            </a:pPr>
            <a:r>
              <a:rPr lang="en-US" sz="1483">
                <a:solidFill>
                  <a:srgbClr val="FFFFFF"/>
                </a:solidFill>
                <a:latin typeface="Arimo Bold"/>
              </a:rPr>
              <a:t>Element 2</a:t>
            </a:r>
          </a:p>
        </p:txBody>
      </p:sp>
      <p:sp>
        <p:nvSpPr>
          <p:cNvPr name="TextBox 5" id="5"/>
          <p:cNvSpPr txBox="true"/>
          <p:nvPr/>
        </p:nvSpPr>
        <p:spPr>
          <a:xfrm rot="-2700000">
            <a:off x="13263273" y="7624029"/>
            <a:ext cx="957666" cy="280865"/>
          </a:xfrm>
          <a:prstGeom prst="rect">
            <a:avLst/>
          </a:prstGeom>
        </p:spPr>
        <p:txBody>
          <a:bodyPr anchor="t" rtlCol="false" tIns="0" lIns="0" bIns="0" rIns="0">
            <a:spAutoFit/>
          </a:bodyPr>
          <a:lstStyle/>
          <a:p>
            <a:pPr algn="ctr">
              <a:lnSpc>
                <a:spcPts val="2076"/>
              </a:lnSpc>
            </a:pPr>
            <a:r>
              <a:rPr lang="en-US" sz="1483">
                <a:solidFill>
                  <a:srgbClr val="FFFFFF"/>
                </a:solidFill>
                <a:latin typeface="Arimo Bold"/>
              </a:rPr>
              <a:t>Element 3</a:t>
            </a:r>
          </a:p>
        </p:txBody>
      </p:sp>
      <p:sp>
        <p:nvSpPr>
          <p:cNvPr name="TextBox 6" id="6"/>
          <p:cNvSpPr txBox="true"/>
          <p:nvPr/>
        </p:nvSpPr>
        <p:spPr>
          <a:xfrm rot="-2700000">
            <a:off x="14240733" y="7624029"/>
            <a:ext cx="957666" cy="280865"/>
          </a:xfrm>
          <a:prstGeom prst="rect">
            <a:avLst/>
          </a:prstGeom>
        </p:spPr>
        <p:txBody>
          <a:bodyPr anchor="t" rtlCol="false" tIns="0" lIns="0" bIns="0" rIns="0">
            <a:spAutoFit/>
          </a:bodyPr>
          <a:lstStyle/>
          <a:p>
            <a:pPr algn="ctr">
              <a:lnSpc>
                <a:spcPts val="2076"/>
              </a:lnSpc>
            </a:pPr>
            <a:r>
              <a:rPr lang="en-US" sz="1483">
                <a:solidFill>
                  <a:srgbClr val="FFFFFF"/>
                </a:solidFill>
                <a:latin typeface="Arimo Bold"/>
              </a:rPr>
              <a:t>Element 4</a:t>
            </a:r>
          </a:p>
        </p:txBody>
      </p:sp>
      <p:sp>
        <p:nvSpPr>
          <p:cNvPr name="TextBox 7" id="7"/>
          <p:cNvSpPr txBox="true"/>
          <p:nvPr/>
        </p:nvSpPr>
        <p:spPr>
          <a:xfrm rot="-2700000">
            <a:off x="15218193" y="7624029"/>
            <a:ext cx="957666" cy="280865"/>
          </a:xfrm>
          <a:prstGeom prst="rect">
            <a:avLst/>
          </a:prstGeom>
        </p:spPr>
        <p:txBody>
          <a:bodyPr anchor="t" rtlCol="false" tIns="0" lIns="0" bIns="0" rIns="0">
            <a:spAutoFit/>
          </a:bodyPr>
          <a:lstStyle/>
          <a:p>
            <a:pPr algn="ctr">
              <a:lnSpc>
                <a:spcPts val="2076"/>
              </a:lnSpc>
            </a:pPr>
            <a:r>
              <a:rPr lang="en-US" sz="1483">
                <a:solidFill>
                  <a:srgbClr val="FFFFFF"/>
                </a:solidFill>
                <a:latin typeface="Arimo Bold"/>
              </a:rPr>
              <a:t>Element 5</a:t>
            </a:r>
          </a:p>
        </p:txBody>
      </p:sp>
      <p:sp>
        <p:nvSpPr>
          <p:cNvPr name="Freeform 8" id="8"/>
          <p:cNvSpPr/>
          <p:nvPr/>
        </p:nvSpPr>
        <p:spPr>
          <a:xfrm flipH="false" flipV="false" rot="0">
            <a:off x="11639439" y="2471031"/>
            <a:ext cx="4768096" cy="4773983"/>
          </a:xfrm>
          <a:custGeom>
            <a:avLst/>
            <a:gdLst/>
            <a:ahLst/>
            <a:cxnLst/>
            <a:rect r="r" b="b" t="t" l="l"/>
            <a:pathLst>
              <a:path h="4773983" w="4768096">
                <a:moveTo>
                  <a:pt x="0" y="0"/>
                </a:moveTo>
                <a:lnTo>
                  <a:pt x="4768096" y="0"/>
                </a:lnTo>
                <a:lnTo>
                  <a:pt x="4768096" y="4773983"/>
                </a:lnTo>
                <a:lnTo>
                  <a:pt x="0" y="47739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1275577" y="2303776"/>
            <a:ext cx="269677" cy="280865"/>
          </a:xfrm>
          <a:prstGeom prst="rect">
            <a:avLst/>
          </a:prstGeom>
        </p:spPr>
        <p:txBody>
          <a:bodyPr anchor="t" rtlCol="false" tIns="0" lIns="0" bIns="0" rIns="0">
            <a:spAutoFit/>
          </a:bodyPr>
          <a:lstStyle/>
          <a:p>
            <a:pPr algn="r">
              <a:lnSpc>
                <a:spcPts val="2076"/>
              </a:lnSpc>
            </a:pPr>
            <a:r>
              <a:rPr lang="en-US" sz="1483">
                <a:solidFill>
                  <a:srgbClr val="FFFFFF"/>
                </a:solidFill>
                <a:latin typeface="Arimo Bold"/>
              </a:rPr>
              <a:t>25 </a:t>
            </a:r>
          </a:p>
        </p:txBody>
      </p:sp>
      <p:sp>
        <p:nvSpPr>
          <p:cNvPr name="TextBox 10" id="10"/>
          <p:cNvSpPr txBox="true"/>
          <p:nvPr/>
        </p:nvSpPr>
        <p:spPr>
          <a:xfrm rot="0">
            <a:off x="11275577" y="3257395"/>
            <a:ext cx="269677" cy="280865"/>
          </a:xfrm>
          <a:prstGeom prst="rect">
            <a:avLst/>
          </a:prstGeom>
        </p:spPr>
        <p:txBody>
          <a:bodyPr anchor="t" rtlCol="false" tIns="0" lIns="0" bIns="0" rIns="0">
            <a:spAutoFit/>
          </a:bodyPr>
          <a:lstStyle/>
          <a:p>
            <a:pPr algn="r">
              <a:lnSpc>
                <a:spcPts val="2076"/>
              </a:lnSpc>
            </a:pPr>
            <a:r>
              <a:rPr lang="en-US" sz="1483">
                <a:solidFill>
                  <a:srgbClr val="FFFFFF"/>
                </a:solidFill>
                <a:latin typeface="Arimo Bold"/>
              </a:rPr>
              <a:t>20 </a:t>
            </a:r>
          </a:p>
        </p:txBody>
      </p:sp>
      <p:sp>
        <p:nvSpPr>
          <p:cNvPr name="TextBox 11" id="11"/>
          <p:cNvSpPr txBox="true"/>
          <p:nvPr/>
        </p:nvSpPr>
        <p:spPr>
          <a:xfrm rot="0">
            <a:off x="11275577" y="4211014"/>
            <a:ext cx="269677" cy="280865"/>
          </a:xfrm>
          <a:prstGeom prst="rect">
            <a:avLst/>
          </a:prstGeom>
        </p:spPr>
        <p:txBody>
          <a:bodyPr anchor="t" rtlCol="false" tIns="0" lIns="0" bIns="0" rIns="0">
            <a:spAutoFit/>
          </a:bodyPr>
          <a:lstStyle/>
          <a:p>
            <a:pPr algn="r">
              <a:lnSpc>
                <a:spcPts val="2076"/>
              </a:lnSpc>
            </a:pPr>
            <a:r>
              <a:rPr lang="en-US" sz="1483">
                <a:solidFill>
                  <a:srgbClr val="FFFFFF"/>
                </a:solidFill>
                <a:latin typeface="Arimo Bold"/>
              </a:rPr>
              <a:t>15 </a:t>
            </a:r>
          </a:p>
        </p:txBody>
      </p:sp>
      <p:sp>
        <p:nvSpPr>
          <p:cNvPr name="TextBox 12" id="12"/>
          <p:cNvSpPr txBox="true"/>
          <p:nvPr/>
        </p:nvSpPr>
        <p:spPr>
          <a:xfrm rot="0">
            <a:off x="11275577" y="5164634"/>
            <a:ext cx="269677" cy="280865"/>
          </a:xfrm>
          <a:prstGeom prst="rect">
            <a:avLst/>
          </a:prstGeom>
        </p:spPr>
        <p:txBody>
          <a:bodyPr anchor="t" rtlCol="false" tIns="0" lIns="0" bIns="0" rIns="0">
            <a:spAutoFit/>
          </a:bodyPr>
          <a:lstStyle/>
          <a:p>
            <a:pPr algn="r">
              <a:lnSpc>
                <a:spcPts val="2076"/>
              </a:lnSpc>
            </a:pPr>
            <a:r>
              <a:rPr lang="en-US" sz="1483">
                <a:solidFill>
                  <a:srgbClr val="FFFFFF"/>
                </a:solidFill>
                <a:latin typeface="Arimo Bold"/>
              </a:rPr>
              <a:t>10 </a:t>
            </a:r>
          </a:p>
        </p:txBody>
      </p:sp>
      <p:sp>
        <p:nvSpPr>
          <p:cNvPr name="TextBox 13" id="13"/>
          <p:cNvSpPr txBox="true"/>
          <p:nvPr/>
        </p:nvSpPr>
        <p:spPr>
          <a:xfrm rot="0">
            <a:off x="11385949" y="6118253"/>
            <a:ext cx="159304" cy="280865"/>
          </a:xfrm>
          <a:prstGeom prst="rect">
            <a:avLst/>
          </a:prstGeom>
        </p:spPr>
        <p:txBody>
          <a:bodyPr anchor="t" rtlCol="false" tIns="0" lIns="0" bIns="0" rIns="0">
            <a:spAutoFit/>
          </a:bodyPr>
          <a:lstStyle/>
          <a:p>
            <a:pPr algn="r">
              <a:lnSpc>
                <a:spcPts val="2076"/>
              </a:lnSpc>
            </a:pPr>
            <a:r>
              <a:rPr lang="en-US" sz="1483">
                <a:solidFill>
                  <a:srgbClr val="FFFFFF"/>
                </a:solidFill>
                <a:latin typeface="Arimo Bold"/>
              </a:rPr>
              <a:t>5 </a:t>
            </a:r>
          </a:p>
        </p:txBody>
      </p:sp>
      <p:sp>
        <p:nvSpPr>
          <p:cNvPr name="TextBox 14" id="14"/>
          <p:cNvSpPr txBox="true"/>
          <p:nvPr/>
        </p:nvSpPr>
        <p:spPr>
          <a:xfrm rot="0">
            <a:off x="11385949" y="7071872"/>
            <a:ext cx="159304" cy="280865"/>
          </a:xfrm>
          <a:prstGeom prst="rect">
            <a:avLst/>
          </a:prstGeom>
        </p:spPr>
        <p:txBody>
          <a:bodyPr anchor="t" rtlCol="false" tIns="0" lIns="0" bIns="0" rIns="0">
            <a:spAutoFit/>
          </a:bodyPr>
          <a:lstStyle/>
          <a:p>
            <a:pPr algn="r">
              <a:lnSpc>
                <a:spcPts val="2076"/>
              </a:lnSpc>
            </a:pPr>
            <a:r>
              <a:rPr lang="en-US" sz="1483">
                <a:solidFill>
                  <a:srgbClr val="FFFFFF"/>
                </a:solidFill>
                <a:latin typeface="Arimo Bold"/>
              </a:rPr>
              <a:t>0 </a:t>
            </a:r>
          </a:p>
        </p:txBody>
      </p:sp>
      <p:sp>
        <p:nvSpPr>
          <p:cNvPr name="TextBox 15" id="15"/>
          <p:cNvSpPr txBox="true"/>
          <p:nvPr/>
        </p:nvSpPr>
        <p:spPr>
          <a:xfrm rot="0">
            <a:off x="1100074" y="1284322"/>
            <a:ext cx="14057379" cy="1658946"/>
          </a:xfrm>
          <a:prstGeom prst="rect">
            <a:avLst/>
          </a:prstGeom>
        </p:spPr>
        <p:txBody>
          <a:bodyPr anchor="t" rtlCol="false" tIns="0" lIns="0" bIns="0" rIns="0">
            <a:spAutoFit/>
          </a:bodyPr>
          <a:lstStyle/>
          <a:p>
            <a:pPr algn="ctr">
              <a:lnSpc>
                <a:spcPts val="12505"/>
              </a:lnSpc>
            </a:pPr>
            <a:r>
              <a:rPr lang="en-US" sz="12506" spc="337">
                <a:solidFill>
                  <a:srgbClr val="000000"/>
                </a:solidFill>
                <a:latin typeface="Caveat Brush"/>
              </a:rPr>
              <a:t>Feature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22415" y="1812082"/>
            <a:ext cx="9965585" cy="8117422"/>
            <a:chOff x="0" y="0"/>
            <a:chExt cx="13287447" cy="10823229"/>
          </a:xfrm>
        </p:grpSpPr>
        <p:sp>
          <p:nvSpPr>
            <p:cNvPr name="Freeform 3" id="3"/>
            <p:cNvSpPr/>
            <p:nvPr/>
          </p:nvSpPr>
          <p:spPr>
            <a:xfrm flipH="false" flipV="false" rot="0">
              <a:off x="0" y="0"/>
              <a:ext cx="13287502" cy="10823194"/>
            </a:xfrm>
            <a:custGeom>
              <a:avLst/>
              <a:gdLst/>
              <a:ahLst/>
              <a:cxnLst/>
              <a:rect r="r" b="b" t="t" l="l"/>
              <a:pathLst>
                <a:path h="10823194" w="13287502">
                  <a:moveTo>
                    <a:pt x="0" y="0"/>
                  </a:moveTo>
                  <a:lnTo>
                    <a:pt x="13287502" y="0"/>
                  </a:lnTo>
                  <a:lnTo>
                    <a:pt x="13287502" y="10823194"/>
                  </a:lnTo>
                  <a:lnTo>
                    <a:pt x="0" y="10823194"/>
                  </a:lnTo>
                  <a:lnTo>
                    <a:pt x="0" y="0"/>
                  </a:lnTo>
                  <a:close/>
                </a:path>
              </a:pathLst>
            </a:custGeom>
            <a:blipFill>
              <a:blip r:embed="rId2"/>
              <a:stretch>
                <a:fillRect l="0" t="-244" r="0" b="-244"/>
              </a:stretch>
            </a:blipFill>
          </p:spPr>
        </p:sp>
      </p:grpSp>
      <p:sp>
        <p:nvSpPr>
          <p:cNvPr name="TextBox 4" id="4"/>
          <p:cNvSpPr txBox="true"/>
          <p:nvPr/>
        </p:nvSpPr>
        <p:spPr>
          <a:xfrm rot="0">
            <a:off x="1028700" y="2154982"/>
            <a:ext cx="5326839" cy="3172177"/>
          </a:xfrm>
          <a:prstGeom prst="rect">
            <a:avLst/>
          </a:prstGeom>
        </p:spPr>
        <p:txBody>
          <a:bodyPr anchor="t" rtlCol="false" tIns="0" lIns="0" bIns="0" rIns="0">
            <a:spAutoFit/>
          </a:bodyPr>
          <a:lstStyle/>
          <a:p>
            <a:pPr algn="l">
              <a:lnSpc>
                <a:spcPts val="8694"/>
              </a:lnSpc>
            </a:pPr>
            <a:r>
              <a:rPr lang="en-US" sz="8695" spc="234">
                <a:solidFill>
                  <a:srgbClr val="000000"/>
                </a:solidFill>
                <a:latin typeface="Caveat Brush"/>
              </a:rPr>
              <a:t>Air quality monitoring tester</a:t>
            </a:r>
          </a:p>
        </p:txBody>
      </p:sp>
      <p:grpSp>
        <p:nvGrpSpPr>
          <p:cNvPr name="Group 5" id="5"/>
          <p:cNvGrpSpPr/>
          <p:nvPr/>
        </p:nvGrpSpPr>
        <p:grpSpPr>
          <a:xfrm rot="0">
            <a:off x="9006384" y="2743280"/>
            <a:ext cx="1198770" cy="1365059"/>
            <a:chOff x="0" y="0"/>
            <a:chExt cx="1598360" cy="1820079"/>
          </a:xfrm>
        </p:grpSpPr>
        <p:sp>
          <p:nvSpPr>
            <p:cNvPr name="Freeform 6" id="6"/>
            <p:cNvSpPr/>
            <p:nvPr/>
          </p:nvSpPr>
          <p:spPr>
            <a:xfrm flipH="false" flipV="false" rot="0">
              <a:off x="0" y="0"/>
              <a:ext cx="1598422" cy="1820037"/>
            </a:xfrm>
            <a:custGeom>
              <a:avLst/>
              <a:gdLst/>
              <a:ahLst/>
              <a:cxnLst/>
              <a:rect r="r" b="b" t="t" l="l"/>
              <a:pathLst>
                <a:path h="1820037" w="1598422">
                  <a:moveTo>
                    <a:pt x="0" y="0"/>
                  </a:moveTo>
                  <a:lnTo>
                    <a:pt x="1598422" y="0"/>
                  </a:lnTo>
                  <a:lnTo>
                    <a:pt x="1598422" y="1820037"/>
                  </a:lnTo>
                  <a:lnTo>
                    <a:pt x="0" y="1820037"/>
                  </a:lnTo>
                  <a:lnTo>
                    <a:pt x="0" y="0"/>
                  </a:lnTo>
                  <a:close/>
                </a:path>
              </a:pathLst>
            </a:custGeom>
            <a:blipFill>
              <a:blip r:embed="rId3"/>
              <a:stretch>
                <a:fillRect l="0" t="-181" r="3" b="-184"/>
              </a:stretch>
            </a:blipFill>
          </p:spPr>
        </p:sp>
      </p:grpSp>
      <p:grpSp>
        <p:nvGrpSpPr>
          <p:cNvPr name="Group 7" id="7"/>
          <p:cNvGrpSpPr/>
          <p:nvPr/>
        </p:nvGrpSpPr>
        <p:grpSpPr>
          <a:xfrm rot="-10397699">
            <a:off x="13615698" y="513747"/>
            <a:ext cx="6317704" cy="2136533"/>
            <a:chOff x="0" y="0"/>
            <a:chExt cx="8423605" cy="2848711"/>
          </a:xfrm>
        </p:grpSpPr>
        <p:sp>
          <p:nvSpPr>
            <p:cNvPr name="Freeform 8" id="8"/>
            <p:cNvSpPr/>
            <p:nvPr/>
          </p:nvSpPr>
          <p:spPr>
            <a:xfrm flipH="false" flipV="false" rot="0">
              <a:off x="0" y="0"/>
              <a:ext cx="8423656" cy="2848737"/>
            </a:xfrm>
            <a:custGeom>
              <a:avLst/>
              <a:gdLst/>
              <a:ahLst/>
              <a:cxnLst/>
              <a:rect r="r" b="b" t="t" l="l"/>
              <a:pathLst>
                <a:path h="2848737" w="8423656">
                  <a:moveTo>
                    <a:pt x="0" y="0"/>
                  </a:moveTo>
                  <a:lnTo>
                    <a:pt x="8423656" y="0"/>
                  </a:lnTo>
                  <a:lnTo>
                    <a:pt x="8423656" y="2848737"/>
                  </a:lnTo>
                  <a:lnTo>
                    <a:pt x="0" y="2848737"/>
                  </a:lnTo>
                  <a:lnTo>
                    <a:pt x="0" y="0"/>
                  </a:lnTo>
                  <a:close/>
                </a:path>
              </a:pathLst>
            </a:custGeom>
            <a:blipFill>
              <a:blip r:embed="rId4"/>
              <a:stretch>
                <a:fillRect l="0" t="-99" r="0" b="-98"/>
              </a:stretch>
            </a:blipFill>
          </p:spPr>
        </p:sp>
      </p:grpSp>
      <p:grpSp>
        <p:nvGrpSpPr>
          <p:cNvPr name="Group 9" id="9"/>
          <p:cNvGrpSpPr/>
          <p:nvPr/>
        </p:nvGrpSpPr>
        <p:grpSpPr>
          <a:xfrm rot="376900">
            <a:off x="14539386" y="8132789"/>
            <a:ext cx="3186320" cy="1917585"/>
            <a:chOff x="0" y="0"/>
            <a:chExt cx="4248427" cy="2556780"/>
          </a:xfrm>
        </p:grpSpPr>
        <p:sp>
          <p:nvSpPr>
            <p:cNvPr name="Freeform 10" id="10"/>
            <p:cNvSpPr/>
            <p:nvPr/>
          </p:nvSpPr>
          <p:spPr>
            <a:xfrm flipH="false" flipV="true" rot="0">
              <a:off x="0" y="0"/>
              <a:ext cx="4248404" cy="2556764"/>
            </a:xfrm>
            <a:custGeom>
              <a:avLst/>
              <a:gdLst/>
              <a:ahLst/>
              <a:cxnLst/>
              <a:rect r="r" b="b" t="t" l="l"/>
              <a:pathLst>
                <a:path h="2556764" w="4248404">
                  <a:moveTo>
                    <a:pt x="0" y="2556764"/>
                  </a:moveTo>
                  <a:lnTo>
                    <a:pt x="4248404" y="2556764"/>
                  </a:lnTo>
                  <a:lnTo>
                    <a:pt x="4248404" y="0"/>
                  </a:lnTo>
                  <a:lnTo>
                    <a:pt x="0" y="0"/>
                  </a:lnTo>
                  <a:lnTo>
                    <a:pt x="0" y="2556764"/>
                  </a:lnTo>
                  <a:close/>
                </a:path>
              </a:pathLst>
            </a:custGeom>
            <a:blipFill>
              <a:blip r:embed="rId5"/>
              <a:stretch>
                <a:fillRect l="0" t="-96" r="0" b="-97"/>
              </a:stretch>
            </a:blipFill>
          </p:spPr>
        </p:sp>
      </p:grpSp>
      <p:grpSp>
        <p:nvGrpSpPr>
          <p:cNvPr name="Group 11" id="11"/>
          <p:cNvGrpSpPr/>
          <p:nvPr/>
        </p:nvGrpSpPr>
        <p:grpSpPr>
          <a:xfrm rot="0">
            <a:off x="8263383" y="152234"/>
            <a:ext cx="10024617" cy="10024617"/>
            <a:chOff x="0" y="0"/>
            <a:chExt cx="13366156" cy="13366156"/>
          </a:xfrm>
        </p:grpSpPr>
        <p:sp>
          <p:nvSpPr>
            <p:cNvPr name="Freeform 12" id="12"/>
            <p:cNvSpPr/>
            <p:nvPr/>
          </p:nvSpPr>
          <p:spPr>
            <a:xfrm flipH="false" flipV="false" rot="0">
              <a:off x="0" y="0"/>
              <a:ext cx="13366114" cy="13366114"/>
            </a:xfrm>
            <a:custGeom>
              <a:avLst/>
              <a:gdLst/>
              <a:ahLst/>
              <a:cxnLst/>
              <a:rect r="r" b="b" t="t" l="l"/>
              <a:pathLst>
                <a:path h="13366114" w="13366114">
                  <a:moveTo>
                    <a:pt x="0" y="0"/>
                  </a:moveTo>
                  <a:lnTo>
                    <a:pt x="13366114" y="0"/>
                  </a:lnTo>
                  <a:lnTo>
                    <a:pt x="13366114" y="13366114"/>
                  </a:lnTo>
                  <a:lnTo>
                    <a:pt x="0" y="13366114"/>
                  </a:lnTo>
                  <a:lnTo>
                    <a:pt x="0" y="0"/>
                  </a:lnTo>
                  <a:close/>
                </a:path>
              </a:pathLst>
            </a:custGeom>
            <a:blipFill>
              <a:blip r:embed="rId6"/>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508441"/>
            <a:ext cx="16145982" cy="6823790"/>
          </a:xfrm>
          <a:prstGeom prst="rect">
            <a:avLst/>
          </a:prstGeom>
        </p:spPr>
        <p:txBody>
          <a:bodyPr anchor="t" rtlCol="false" tIns="0" lIns="0" bIns="0" rIns="0">
            <a:spAutoFit/>
          </a:bodyPr>
          <a:lstStyle/>
          <a:p>
            <a:pPr algn="l">
              <a:lnSpc>
                <a:spcPts val="5372"/>
              </a:lnSpc>
            </a:pPr>
          </a:p>
          <a:p>
            <a:pPr algn="l">
              <a:lnSpc>
                <a:spcPts val="5372"/>
              </a:lnSpc>
            </a:pPr>
            <a:r>
              <a:rPr lang="en-US" sz="4132">
                <a:solidFill>
                  <a:srgbClr val="000000"/>
                </a:solidFill>
                <a:latin typeface="Childos Arabic Semi-Bold"/>
              </a:rPr>
              <a:t>*This IOT based air and sound pollution monitoring device is a great step towards a healthy livelihood. </a:t>
            </a:r>
          </a:p>
          <a:p>
            <a:pPr algn="l">
              <a:lnSpc>
                <a:spcPts val="5372"/>
              </a:lnSpc>
            </a:pPr>
            <a:r>
              <a:rPr lang="en-US" sz="4132">
                <a:solidFill>
                  <a:srgbClr val="000000"/>
                </a:solidFill>
                <a:latin typeface="Childos Arabic Semi-Bold"/>
              </a:rPr>
              <a:t>*With the help of this device not only the municipal authorities but even the common people can participate in the process of controlling pollution and</a:t>
            </a:r>
          </a:p>
          <a:p>
            <a:pPr algn="l">
              <a:lnSpc>
                <a:spcPts val="5372"/>
              </a:lnSpc>
            </a:pPr>
            <a:r>
              <a:rPr lang="en-US" sz="4132">
                <a:solidFill>
                  <a:srgbClr val="000000"/>
                </a:solidFill>
                <a:latin typeface="Childos Arabic Semi-Bold"/>
              </a:rPr>
              <a:t>ensure safe environment We will work on displaying the amount of poisonous gases detected by sensor</a:t>
            </a:r>
          </a:p>
          <a:p>
            <a:pPr algn="l">
              <a:lnSpc>
                <a:spcPts val="5372"/>
              </a:lnSpc>
            </a:pPr>
            <a:r>
              <a:rPr lang="en-US" sz="4132">
                <a:solidFill>
                  <a:srgbClr val="000000"/>
                </a:solidFill>
                <a:latin typeface="Childos Arabic Semi-Bold"/>
              </a:rPr>
              <a:t>Since with time the upgrade in sensor will take place such as range of detection.</a:t>
            </a:r>
          </a:p>
        </p:txBody>
      </p:sp>
      <p:sp>
        <p:nvSpPr>
          <p:cNvPr name="TextBox 3" id="3"/>
          <p:cNvSpPr txBox="true"/>
          <p:nvPr/>
        </p:nvSpPr>
        <p:spPr>
          <a:xfrm rot="-2700000">
            <a:off x="11308354" y="7624029"/>
            <a:ext cx="957666" cy="280865"/>
          </a:xfrm>
          <a:prstGeom prst="rect">
            <a:avLst/>
          </a:prstGeom>
        </p:spPr>
        <p:txBody>
          <a:bodyPr anchor="t" rtlCol="false" tIns="0" lIns="0" bIns="0" rIns="0">
            <a:spAutoFit/>
          </a:bodyPr>
          <a:lstStyle/>
          <a:p>
            <a:pPr algn="ctr">
              <a:lnSpc>
                <a:spcPts val="2076"/>
              </a:lnSpc>
            </a:pPr>
            <a:r>
              <a:rPr lang="en-US" sz="1483">
                <a:solidFill>
                  <a:srgbClr val="FFFFFF"/>
                </a:solidFill>
                <a:latin typeface="Arimo Bold"/>
              </a:rPr>
              <a:t>Element 1</a:t>
            </a:r>
          </a:p>
        </p:txBody>
      </p:sp>
      <p:sp>
        <p:nvSpPr>
          <p:cNvPr name="TextBox 4" id="4"/>
          <p:cNvSpPr txBox="true"/>
          <p:nvPr/>
        </p:nvSpPr>
        <p:spPr>
          <a:xfrm rot="-2700000">
            <a:off x="12285814" y="7624029"/>
            <a:ext cx="957666" cy="280865"/>
          </a:xfrm>
          <a:prstGeom prst="rect">
            <a:avLst/>
          </a:prstGeom>
        </p:spPr>
        <p:txBody>
          <a:bodyPr anchor="t" rtlCol="false" tIns="0" lIns="0" bIns="0" rIns="0">
            <a:spAutoFit/>
          </a:bodyPr>
          <a:lstStyle/>
          <a:p>
            <a:pPr algn="ctr">
              <a:lnSpc>
                <a:spcPts val="2076"/>
              </a:lnSpc>
            </a:pPr>
            <a:r>
              <a:rPr lang="en-US" sz="1483">
                <a:solidFill>
                  <a:srgbClr val="FFFFFF"/>
                </a:solidFill>
                <a:latin typeface="Arimo Bold"/>
              </a:rPr>
              <a:t>Element 2</a:t>
            </a:r>
          </a:p>
        </p:txBody>
      </p:sp>
      <p:sp>
        <p:nvSpPr>
          <p:cNvPr name="TextBox 5" id="5"/>
          <p:cNvSpPr txBox="true"/>
          <p:nvPr/>
        </p:nvSpPr>
        <p:spPr>
          <a:xfrm rot="-2700000">
            <a:off x="13263273" y="7624029"/>
            <a:ext cx="957666" cy="280865"/>
          </a:xfrm>
          <a:prstGeom prst="rect">
            <a:avLst/>
          </a:prstGeom>
        </p:spPr>
        <p:txBody>
          <a:bodyPr anchor="t" rtlCol="false" tIns="0" lIns="0" bIns="0" rIns="0">
            <a:spAutoFit/>
          </a:bodyPr>
          <a:lstStyle/>
          <a:p>
            <a:pPr algn="ctr">
              <a:lnSpc>
                <a:spcPts val="2076"/>
              </a:lnSpc>
            </a:pPr>
            <a:r>
              <a:rPr lang="en-US" sz="1483">
                <a:solidFill>
                  <a:srgbClr val="FFFFFF"/>
                </a:solidFill>
                <a:latin typeface="Arimo Bold"/>
              </a:rPr>
              <a:t>Element 3</a:t>
            </a:r>
          </a:p>
        </p:txBody>
      </p:sp>
      <p:sp>
        <p:nvSpPr>
          <p:cNvPr name="TextBox 6" id="6"/>
          <p:cNvSpPr txBox="true"/>
          <p:nvPr/>
        </p:nvSpPr>
        <p:spPr>
          <a:xfrm rot="-2700000">
            <a:off x="14240733" y="7624029"/>
            <a:ext cx="957666" cy="280865"/>
          </a:xfrm>
          <a:prstGeom prst="rect">
            <a:avLst/>
          </a:prstGeom>
        </p:spPr>
        <p:txBody>
          <a:bodyPr anchor="t" rtlCol="false" tIns="0" lIns="0" bIns="0" rIns="0">
            <a:spAutoFit/>
          </a:bodyPr>
          <a:lstStyle/>
          <a:p>
            <a:pPr algn="ctr">
              <a:lnSpc>
                <a:spcPts val="2076"/>
              </a:lnSpc>
            </a:pPr>
            <a:r>
              <a:rPr lang="en-US" sz="1483">
                <a:solidFill>
                  <a:srgbClr val="FFFFFF"/>
                </a:solidFill>
                <a:latin typeface="Arimo Bold"/>
              </a:rPr>
              <a:t>Element 4</a:t>
            </a:r>
          </a:p>
        </p:txBody>
      </p:sp>
      <p:sp>
        <p:nvSpPr>
          <p:cNvPr name="TextBox 7" id="7"/>
          <p:cNvSpPr txBox="true"/>
          <p:nvPr/>
        </p:nvSpPr>
        <p:spPr>
          <a:xfrm rot="-2700000">
            <a:off x="15218193" y="7624029"/>
            <a:ext cx="957666" cy="280865"/>
          </a:xfrm>
          <a:prstGeom prst="rect">
            <a:avLst/>
          </a:prstGeom>
        </p:spPr>
        <p:txBody>
          <a:bodyPr anchor="t" rtlCol="false" tIns="0" lIns="0" bIns="0" rIns="0">
            <a:spAutoFit/>
          </a:bodyPr>
          <a:lstStyle/>
          <a:p>
            <a:pPr algn="ctr">
              <a:lnSpc>
                <a:spcPts val="2076"/>
              </a:lnSpc>
            </a:pPr>
            <a:r>
              <a:rPr lang="en-US" sz="1483">
                <a:solidFill>
                  <a:srgbClr val="FFFFFF"/>
                </a:solidFill>
                <a:latin typeface="Arimo Bold"/>
              </a:rPr>
              <a:t>Element 5</a:t>
            </a:r>
          </a:p>
        </p:txBody>
      </p:sp>
      <p:sp>
        <p:nvSpPr>
          <p:cNvPr name="TextBox 8" id="8"/>
          <p:cNvSpPr txBox="true"/>
          <p:nvPr/>
        </p:nvSpPr>
        <p:spPr>
          <a:xfrm rot="0">
            <a:off x="11275577" y="2303776"/>
            <a:ext cx="269677" cy="280865"/>
          </a:xfrm>
          <a:prstGeom prst="rect">
            <a:avLst/>
          </a:prstGeom>
        </p:spPr>
        <p:txBody>
          <a:bodyPr anchor="t" rtlCol="false" tIns="0" lIns="0" bIns="0" rIns="0">
            <a:spAutoFit/>
          </a:bodyPr>
          <a:lstStyle/>
          <a:p>
            <a:pPr algn="r">
              <a:lnSpc>
                <a:spcPts val="2076"/>
              </a:lnSpc>
            </a:pPr>
            <a:r>
              <a:rPr lang="en-US" sz="1483">
                <a:solidFill>
                  <a:srgbClr val="FFFFFF"/>
                </a:solidFill>
                <a:latin typeface="Arimo Bold"/>
              </a:rPr>
              <a:t>25 </a:t>
            </a:r>
          </a:p>
        </p:txBody>
      </p:sp>
      <p:sp>
        <p:nvSpPr>
          <p:cNvPr name="TextBox 9" id="9"/>
          <p:cNvSpPr txBox="true"/>
          <p:nvPr/>
        </p:nvSpPr>
        <p:spPr>
          <a:xfrm rot="0">
            <a:off x="11275577" y="3257395"/>
            <a:ext cx="269677" cy="280865"/>
          </a:xfrm>
          <a:prstGeom prst="rect">
            <a:avLst/>
          </a:prstGeom>
        </p:spPr>
        <p:txBody>
          <a:bodyPr anchor="t" rtlCol="false" tIns="0" lIns="0" bIns="0" rIns="0">
            <a:spAutoFit/>
          </a:bodyPr>
          <a:lstStyle/>
          <a:p>
            <a:pPr algn="r">
              <a:lnSpc>
                <a:spcPts val="2076"/>
              </a:lnSpc>
            </a:pPr>
            <a:r>
              <a:rPr lang="en-US" sz="1483">
                <a:solidFill>
                  <a:srgbClr val="FFFFFF"/>
                </a:solidFill>
                <a:latin typeface="Arimo Bold"/>
              </a:rPr>
              <a:t>20 </a:t>
            </a:r>
          </a:p>
        </p:txBody>
      </p:sp>
      <p:sp>
        <p:nvSpPr>
          <p:cNvPr name="TextBox 10" id="10"/>
          <p:cNvSpPr txBox="true"/>
          <p:nvPr/>
        </p:nvSpPr>
        <p:spPr>
          <a:xfrm rot="0">
            <a:off x="11275577" y="4211014"/>
            <a:ext cx="269677" cy="280865"/>
          </a:xfrm>
          <a:prstGeom prst="rect">
            <a:avLst/>
          </a:prstGeom>
        </p:spPr>
        <p:txBody>
          <a:bodyPr anchor="t" rtlCol="false" tIns="0" lIns="0" bIns="0" rIns="0">
            <a:spAutoFit/>
          </a:bodyPr>
          <a:lstStyle/>
          <a:p>
            <a:pPr algn="r">
              <a:lnSpc>
                <a:spcPts val="2076"/>
              </a:lnSpc>
            </a:pPr>
            <a:r>
              <a:rPr lang="en-US" sz="1483">
                <a:solidFill>
                  <a:srgbClr val="FFFFFF"/>
                </a:solidFill>
                <a:latin typeface="Arimo Bold"/>
              </a:rPr>
              <a:t>15 </a:t>
            </a:r>
          </a:p>
        </p:txBody>
      </p:sp>
      <p:sp>
        <p:nvSpPr>
          <p:cNvPr name="TextBox 11" id="11"/>
          <p:cNvSpPr txBox="true"/>
          <p:nvPr/>
        </p:nvSpPr>
        <p:spPr>
          <a:xfrm rot="0">
            <a:off x="11385949" y="6118253"/>
            <a:ext cx="159304" cy="280865"/>
          </a:xfrm>
          <a:prstGeom prst="rect">
            <a:avLst/>
          </a:prstGeom>
        </p:spPr>
        <p:txBody>
          <a:bodyPr anchor="t" rtlCol="false" tIns="0" lIns="0" bIns="0" rIns="0">
            <a:spAutoFit/>
          </a:bodyPr>
          <a:lstStyle/>
          <a:p>
            <a:pPr algn="r">
              <a:lnSpc>
                <a:spcPts val="2076"/>
              </a:lnSpc>
            </a:pPr>
            <a:r>
              <a:rPr lang="en-US" sz="1483">
                <a:solidFill>
                  <a:srgbClr val="FFFFFF"/>
                </a:solidFill>
                <a:latin typeface="Arimo Bold"/>
              </a:rPr>
              <a:t>5 </a:t>
            </a:r>
          </a:p>
        </p:txBody>
      </p:sp>
      <p:sp>
        <p:nvSpPr>
          <p:cNvPr name="TextBox 12" id="12"/>
          <p:cNvSpPr txBox="true"/>
          <p:nvPr/>
        </p:nvSpPr>
        <p:spPr>
          <a:xfrm rot="0">
            <a:off x="11385949" y="7071872"/>
            <a:ext cx="159304" cy="280865"/>
          </a:xfrm>
          <a:prstGeom prst="rect">
            <a:avLst/>
          </a:prstGeom>
        </p:spPr>
        <p:txBody>
          <a:bodyPr anchor="t" rtlCol="false" tIns="0" lIns="0" bIns="0" rIns="0">
            <a:spAutoFit/>
          </a:bodyPr>
          <a:lstStyle/>
          <a:p>
            <a:pPr algn="r">
              <a:lnSpc>
                <a:spcPts val="2076"/>
              </a:lnSpc>
            </a:pPr>
            <a:r>
              <a:rPr lang="en-US" sz="1483">
                <a:solidFill>
                  <a:srgbClr val="FFFFFF"/>
                </a:solidFill>
                <a:latin typeface="Arimo Bold"/>
              </a:rPr>
              <a:t>0 </a:t>
            </a:r>
          </a:p>
        </p:txBody>
      </p:sp>
      <p:sp>
        <p:nvSpPr>
          <p:cNvPr name="TextBox 13" id="13"/>
          <p:cNvSpPr txBox="true"/>
          <p:nvPr/>
        </p:nvSpPr>
        <p:spPr>
          <a:xfrm rot="0">
            <a:off x="806701" y="434240"/>
            <a:ext cx="12948875" cy="1388946"/>
          </a:xfrm>
          <a:prstGeom prst="rect">
            <a:avLst/>
          </a:prstGeom>
        </p:spPr>
        <p:txBody>
          <a:bodyPr anchor="t" rtlCol="false" tIns="0" lIns="0" bIns="0" rIns="0">
            <a:spAutoFit/>
          </a:bodyPr>
          <a:lstStyle/>
          <a:p>
            <a:pPr algn="ctr">
              <a:lnSpc>
                <a:spcPts val="10467"/>
              </a:lnSpc>
            </a:pPr>
            <a:r>
              <a:rPr lang="en-US" sz="10467" spc="282">
                <a:solidFill>
                  <a:srgbClr val="000000"/>
                </a:solidFill>
                <a:latin typeface="Caveat Brush"/>
              </a:rPr>
              <a:t>Future scope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20928" y="1506605"/>
            <a:ext cx="18288000" cy="10287000"/>
            <a:chOff x="0" y="0"/>
            <a:chExt cx="24384000" cy="13716000"/>
          </a:xfrm>
        </p:grpSpPr>
        <p:sp>
          <p:nvSpPr>
            <p:cNvPr name="Freeform 3" id="3"/>
            <p:cNvSpPr/>
            <p:nvPr/>
          </p:nvSpPr>
          <p:spPr>
            <a:xfrm flipH="true" flipV="tru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2"/>
              <a:stretch>
                <a:fillRect l="0" t="-38888" r="0" b="-38888"/>
              </a:stretch>
            </a:blipFill>
          </p:spPr>
        </p:sp>
      </p:grpSp>
      <p:sp>
        <p:nvSpPr>
          <p:cNvPr name="TextBox 4" id="4"/>
          <p:cNvSpPr txBox="true"/>
          <p:nvPr/>
        </p:nvSpPr>
        <p:spPr>
          <a:xfrm rot="0">
            <a:off x="1184798" y="3239179"/>
            <a:ext cx="16074502" cy="3091745"/>
          </a:xfrm>
          <a:prstGeom prst="rect">
            <a:avLst/>
          </a:prstGeom>
        </p:spPr>
        <p:txBody>
          <a:bodyPr anchor="t" rtlCol="false" tIns="0" lIns="0" bIns="0" rIns="0">
            <a:spAutoFit/>
          </a:bodyPr>
          <a:lstStyle/>
          <a:p>
            <a:pPr algn="ctr">
              <a:lnSpc>
                <a:spcPts val="6179"/>
              </a:lnSpc>
            </a:pPr>
            <a:r>
              <a:rPr lang="en-US" sz="4752">
                <a:solidFill>
                  <a:srgbClr val="000000"/>
                </a:solidFill>
                <a:latin typeface="Open Sauce"/>
              </a:rPr>
              <a:t>An IoT-based air and sound pollution monitoring system is </a:t>
            </a:r>
            <a:r>
              <a:rPr lang="en-US" sz="4752">
                <a:solidFill>
                  <a:srgbClr val="000000"/>
                </a:solidFill>
                <a:latin typeface="Open Sauce Medium"/>
              </a:rPr>
              <a:t>implemented using a network of sensors, connectivity technologies, and data analytics platforms</a:t>
            </a:r>
            <a:r>
              <a:rPr lang="en-US" sz="4752">
                <a:solidFill>
                  <a:srgbClr val="000000"/>
                </a:solidFill>
                <a:latin typeface="Open Sauce"/>
              </a:rPr>
              <a:t>. </a:t>
            </a:r>
          </a:p>
        </p:txBody>
      </p:sp>
      <p:sp>
        <p:nvSpPr>
          <p:cNvPr name="TextBox 5" id="5"/>
          <p:cNvSpPr txBox="true"/>
          <p:nvPr/>
        </p:nvSpPr>
        <p:spPr>
          <a:xfrm rot="0">
            <a:off x="1028700" y="6602480"/>
            <a:ext cx="16167857" cy="3274333"/>
          </a:xfrm>
          <a:prstGeom prst="rect">
            <a:avLst/>
          </a:prstGeom>
        </p:spPr>
        <p:txBody>
          <a:bodyPr anchor="t" rtlCol="false" tIns="0" lIns="0" bIns="0" rIns="0">
            <a:spAutoFit/>
          </a:bodyPr>
          <a:lstStyle/>
          <a:p>
            <a:pPr algn="ctr">
              <a:lnSpc>
                <a:spcPts val="6529"/>
              </a:lnSpc>
            </a:pPr>
            <a:r>
              <a:rPr lang="en-US" sz="5021">
                <a:solidFill>
                  <a:srgbClr val="000000"/>
                </a:solidFill>
                <a:latin typeface="Open Sauce"/>
              </a:rPr>
              <a:t>Air quality sensors are deployed in strategic locations to measure pollutant levels such as particulate matter, gases, and volatile organic compounds (VOCs).</a:t>
            </a:r>
          </a:p>
        </p:txBody>
      </p:sp>
      <p:sp>
        <p:nvSpPr>
          <p:cNvPr name="TextBox 6" id="6"/>
          <p:cNvSpPr txBox="true"/>
          <p:nvPr/>
        </p:nvSpPr>
        <p:spPr>
          <a:xfrm rot="0">
            <a:off x="314602" y="492417"/>
            <a:ext cx="7416941" cy="1856926"/>
          </a:xfrm>
          <a:prstGeom prst="rect">
            <a:avLst/>
          </a:prstGeom>
        </p:spPr>
        <p:txBody>
          <a:bodyPr anchor="t" rtlCol="false" tIns="0" lIns="0" bIns="0" rIns="0">
            <a:spAutoFit/>
          </a:bodyPr>
          <a:lstStyle/>
          <a:p>
            <a:pPr algn="l">
              <a:lnSpc>
                <a:spcPts val="13773"/>
              </a:lnSpc>
            </a:pPr>
            <a:r>
              <a:rPr lang="en-US" sz="9980" spc="977">
                <a:solidFill>
                  <a:srgbClr val="231F20"/>
                </a:solidFill>
                <a:latin typeface="Oswald Bold"/>
              </a:rPr>
              <a:t>OVER 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5019320" y="2829367"/>
            <a:ext cx="3086100" cy="6565505"/>
          </a:xfrm>
          <a:custGeom>
            <a:avLst/>
            <a:gdLst/>
            <a:ahLst/>
            <a:cxnLst/>
            <a:rect r="r" b="b" t="t" l="l"/>
            <a:pathLst>
              <a:path h="6565505" w="3086100">
                <a:moveTo>
                  <a:pt x="0" y="0"/>
                </a:moveTo>
                <a:lnTo>
                  <a:pt x="3086100" y="0"/>
                </a:lnTo>
                <a:lnTo>
                  <a:pt x="3086100" y="6565504"/>
                </a:lnTo>
                <a:lnTo>
                  <a:pt x="0" y="6565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59435" y="685800"/>
            <a:ext cx="16478063" cy="1851992"/>
          </a:xfrm>
          <a:prstGeom prst="rect">
            <a:avLst/>
          </a:prstGeom>
        </p:spPr>
        <p:txBody>
          <a:bodyPr anchor="t" rtlCol="false" tIns="0" lIns="0" bIns="0" rIns="0">
            <a:spAutoFit/>
          </a:bodyPr>
          <a:lstStyle/>
          <a:p>
            <a:pPr algn="ctr">
              <a:lnSpc>
                <a:spcPts val="13773"/>
              </a:lnSpc>
            </a:pPr>
            <a:r>
              <a:rPr lang="en-US" sz="9980" spc="977">
                <a:solidFill>
                  <a:srgbClr val="231F20"/>
                </a:solidFill>
                <a:latin typeface="Oswald Bold"/>
              </a:rPr>
              <a:t>NEED OF PROJECT:</a:t>
            </a:r>
          </a:p>
        </p:txBody>
      </p:sp>
      <p:sp>
        <p:nvSpPr>
          <p:cNvPr name="TextBox 4" id="4"/>
          <p:cNvSpPr txBox="true"/>
          <p:nvPr/>
        </p:nvSpPr>
        <p:spPr>
          <a:xfrm rot="0">
            <a:off x="5250954" y="4089043"/>
            <a:ext cx="937219" cy="666750"/>
          </a:xfrm>
          <a:prstGeom prst="rect">
            <a:avLst/>
          </a:prstGeom>
        </p:spPr>
        <p:txBody>
          <a:bodyPr anchor="t" rtlCol="false" tIns="0" lIns="0" bIns="0" rIns="0">
            <a:spAutoFit/>
          </a:bodyPr>
          <a:lstStyle/>
          <a:p>
            <a:pPr algn="ctr">
              <a:lnSpc>
                <a:spcPts val="5125"/>
              </a:lnSpc>
            </a:pPr>
            <a:r>
              <a:rPr lang="en-US" sz="4271">
                <a:solidFill>
                  <a:srgbClr val="363636"/>
                </a:solidFill>
                <a:latin typeface="Oswald Bold Italics"/>
              </a:rPr>
              <a:t>01</a:t>
            </a:r>
          </a:p>
        </p:txBody>
      </p:sp>
      <p:sp>
        <p:nvSpPr>
          <p:cNvPr name="TextBox 5" id="5"/>
          <p:cNvSpPr txBox="true"/>
          <p:nvPr/>
        </p:nvSpPr>
        <p:spPr>
          <a:xfrm rot="0">
            <a:off x="5250954" y="5464379"/>
            <a:ext cx="937219" cy="666750"/>
          </a:xfrm>
          <a:prstGeom prst="rect">
            <a:avLst/>
          </a:prstGeom>
        </p:spPr>
        <p:txBody>
          <a:bodyPr anchor="t" rtlCol="false" tIns="0" lIns="0" bIns="0" rIns="0">
            <a:spAutoFit/>
          </a:bodyPr>
          <a:lstStyle/>
          <a:p>
            <a:pPr algn="ctr">
              <a:lnSpc>
                <a:spcPts val="5125"/>
              </a:lnSpc>
            </a:pPr>
            <a:r>
              <a:rPr lang="en-US" sz="4271">
                <a:solidFill>
                  <a:srgbClr val="363636"/>
                </a:solidFill>
                <a:latin typeface="Oswald Bold Italics"/>
              </a:rPr>
              <a:t>02</a:t>
            </a:r>
          </a:p>
        </p:txBody>
      </p:sp>
      <p:sp>
        <p:nvSpPr>
          <p:cNvPr name="TextBox 6" id="6"/>
          <p:cNvSpPr txBox="true"/>
          <p:nvPr/>
        </p:nvSpPr>
        <p:spPr>
          <a:xfrm rot="0">
            <a:off x="5250954" y="7056245"/>
            <a:ext cx="937219" cy="666750"/>
          </a:xfrm>
          <a:prstGeom prst="rect">
            <a:avLst/>
          </a:prstGeom>
        </p:spPr>
        <p:txBody>
          <a:bodyPr anchor="t" rtlCol="false" tIns="0" lIns="0" bIns="0" rIns="0">
            <a:spAutoFit/>
          </a:bodyPr>
          <a:lstStyle/>
          <a:p>
            <a:pPr algn="ctr">
              <a:lnSpc>
                <a:spcPts val="5125"/>
              </a:lnSpc>
            </a:pPr>
            <a:r>
              <a:rPr lang="en-US" sz="4271">
                <a:solidFill>
                  <a:srgbClr val="363636"/>
                </a:solidFill>
                <a:latin typeface="Oswald Bold Italics"/>
              </a:rPr>
              <a:t>03</a:t>
            </a:r>
          </a:p>
        </p:txBody>
      </p:sp>
      <p:sp>
        <p:nvSpPr>
          <p:cNvPr name="TextBox 7" id="7"/>
          <p:cNvSpPr txBox="true"/>
          <p:nvPr/>
        </p:nvSpPr>
        <p:spPr>
          <a:xfrm rot="0">
            <a:off x="6607430" y="3815364"/>
            <a:ext cx="6921212" cy="891335"/>
          </a:xfrm>
          <a:prstGeom prst="rect">
            <a:avLst/>
          </a:prstGeom>
        </p:spPr>
        <p:txBody>
          <a:bodyPr anchor="t" rtlCol="false" tIns="0" lIns="0" bIns="0" rIns="0">
            <a:spAutoFit/>
          </a:bodyPr>
          <a:lstStyle/>
          <a:p>
            <a:pPr algn="l">
              <a:lnSpc>
                <a:spcPts val="3483"/>
              </a:lnSpc>
            </a:pPr>
            <a:r>
              <a:rPr lang="en-US" sz="2524" spc="246">
                <a:solidFill>
                  <a:srgbClr val="231F20"/>
                </a:solidFill>
                <a:latin typeface="DM Sans"/>
              </a:rPr>
              <a:t>IMPROVE AIR QUALITY – MONITORING HELPS TO IDENTIFY AREAS</a:t>
            </a:r>
          </a:p>
        </p:txBody>
      </p:sp>
      <p:sp>
        <p:nvSpPr>
          <p:cNvPr name="TextBox 8" id="8"/>
          <p:cNvSpPr txBox="true"/>
          <p:nvPr/>
        </p:nvSpPr>
        <p:spPr>
          <a:xfrm rot="0">
            <a:off x="6607430" y="5142746"/>
            <a:ext cx="5790503" cy="1327753"/>
          </a:xfrm>
          <a:prstGeom prst="rect">
            <a:avLst/>
          </a:prstGeom>
        </p:spPr>
        <p:txBody>
          <a:bodyPr anchor="t" rtlCol="false" tIns="0" lIns="0" bIns="0" rIns="0">
            <a:spAutoFit/>
          </a:bodyPr>
          <a:lstStyle/>
          <a:p>
            <a:pPr algn="l">
              <a:lnSpc>
                <a:spcPts val="3483"/>
              </a:lnSpc>
            </a:pPr>
            <a:r>
              <a:rPr lang="en-US" sz="2524" spc="246">
                <a:solidFill>
                  <a:srgbClr val="231F20"/>
                </a:solidFill>
                <a:latin typeface="DM Sans"/>
              </a:rPr>
              <a:t>TO MAINTAIN ITS MONITORING IS ESSENTIAL</a:t>
            </a:r>
          </a:p>
          <a:p>
            <a:pPr algn="l">
              <a:lnSpc>
                <a:spcPts val="3483"/>
              </a:lnSpc>
            </a:pPr>
          </a:p>
        </p:txBody>
      </p:sp>
      <p:sp>
        <p:nvSpPr>
          <p:cNvPr name="TextBox 9" id="9"/>
          <p:cNvSpPr txBox="true"/>
          <p:nvPr/>
        </p:nvSpPr>
        <p:spPr>
          <a:xfrm rot="0">
            <a:off x="6637591" y="5551821"/>
            <a:ext cx="9932681" cy="2970747"/>
          </a:xfrm>
          <a:prstGeom prst="rect">
            <a:avLst/>
          </a:prstGeom>
        </p:spPr>
        <p:txBody>
          <a:bodyPr anchor="t" rtlCol="false" tIns="0" lIns="0" bIns="0" rIns="0">
            <a:spAutoFit/>
          </a:bodyPr>
          <a:lstStyle/>
          <a:p>
            <a:pPr algn="l">
              <a:lnSpc>
                <a:spcPts val="3363"/>
              </a:lnSpc>
            </a:pPr>
          </a:p>
          <a:p>
            <a:pPr algn="l">
              <a:lnSpc>
                <a:spcPts val="3363"/>
              </a:lnSpc>
            </a:pPr>
          </a:p>
          <a:p>
            <a:pPr algn="l">
              <a:lnSpc>
                <a:spcPts val="3363"/>
              </a:lnSpc>
            </a:pPr>
          </a:p>
          <a:p>
            <a:pPr algn="l">
              <a:lnSpc>
                <a:spcPts val="3363"/>
              </a:lnSpc>
            </a:pPr>
            <a:r>
              <a:rPr lang="en-US" sz="2436" spc="237">
                <a:solidFill>
                  <a:srgbClr val="231F20"/>
                </a:solidFill>
                <a:latin typeface="DM Sans"/>
              </a:rPr>
              <a:t>These measures </a:t>
            </a:r>
            <a:r>
              <a:rPr lang="en-US" sz="2436" spc="237">
                <a:solidFill>
                  <a:srgbClr val="231F20"/>
                </a:solidFill>
                <a:latin typeface="DM Sans Medium"/>
              </a:rPr>
              <a:t>reduce local air pollution and often noise, and they improve residents' quality of life</a:t>
            </a:r>
            <a:r>
              <a:rPr lang="en-US" sz="2436" spc="237">
                <a:solidFill>
                  <a:srgbClr val="231F20"/>
                </a:solidFill>
                <a:latin typeface="DM Sans"/>
              </a:rPr>
              <a:t>.</a:t>
            </a:r>
          </a:p>
          <a:p>
            <a:pPr algn="l">
              <a:lnSpc>
                <a:spcPts val="336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789877" y="-2897752"/>
            <a:ext cx="8394875" cy="15917229"/>
            <a:chOff x="0" y="0"/>
            <a:chExt cx="8681913" cy="16461472"/>
          </a:xfrm>
        </p:grpSpPr>
        <p:sp>
          <p:nvSpPr>
            <p:cNvPr name="Freeform 3" id="3"/>
            <p:cNvSpPr/>
            <p:nvPr/>
          </p:nvSpPr>
          <p:spPr>
            <a:xfrm flipH="false" flipV="false" rot="0">
              <a:off x="0" y="0"/>
              <a:ext cx="8681974" cy="16461487"/>
            </a:xfrm>
            <a:custGeom>
              <a:avLst/>
              <a:gdLst/>
              <a:ahLst/>
              <a:cxnLst/>
              <a:rect r="r" b="b" t="t" l="l"/>
              <a:pathLst>
                <a:path h="16461487" w="8681974">
                  <a:moveTo>
                    <a:pt x="0" y="0"/>
                  </a:moveTo>
                  <a:lnTo>
                    <a:pt x="8681974" y="0"/>
                  </a:lnTo>
                  <a:lnTo>
                    <a:pt x="8681974" y="16461487"/>
                  </a:lnTo>
                  <a:lnTo>
                    <a:pt x="0" y="16461487"/>
                  </a:lnTo>
                  <a:lnTo>
                    <a:pt x="0" y="0"/>
                  </a:lnTo>
                  <a:close/>
                </a:path>
              </a:pathLst>
            </a:custGeom>
            <a:blipFill>
              <a:blip r:embed="rId2"/>
              <a:stretch>
                <a:fillRect l="-23006" t="0" r="-23005" b="0"/>
              </a:stretch>
            </a:blipFill>
          </p:spPr>
        </p:sp>
      </p:grpSp>
      <p:sp>
        <p:nvSpPr>
          <p:cNvPr name="TextBox 4" id="4"/>
          <p:cNvSpPr txBox="true"/>
          <p:nvPr/>
        </p:nvSpPr>
        <p:spPr>
          <a:xfrm rot="0">
            <a:off x="1837729" y="2921596"/>
            <a:ext cx="14612543" cy="5710415"/>
          </a:xfrm>
          <a:prstGeom prst="rect">
            <a:avLst/>
          </a:prstGeom>
        </p:spPr>
        <p:txBody>
          <a:bodyPr anchor="t" rtlCol="false" tIns="0" lIns="0" bIns="0" rIns="0">
            <a:spAutoFit/>
          </a:bodyPr>
          <a:lstStyle/>
          <a:p>
            <a:pPr algn="ctr">
              <a:lnSpc>
                <a:spcPts val="5597"/>
              </a:lnSpc>
            </a:pPr>
          </a:p>
          <a:p>
            <a:pPr algn="ctr">
              <a:lnSpc>
                <a:spcPts val="5597"/>
              </a:lnSpc>
            </a:pPr>
            <a:r>
              <a:rPr lang="en-US" sz="3477">
                <a:solidFill>
                  <a:srgbClr val="000000"/>
                </a:solidFill>
                <a:latin typeface="Now"/>
              </a:rPr>
              <a:t>Air Pollution: A Growing Concern</a:t>
            </a:r>
          </a:p>
          <a:p>
            <a:pPr algn="ctr">
              <a:lnSpc>
                <a:spcPts val="5597"/>
              </a:lnSpc>
            </a:pPr>
            <a:r>
              <a:rPr lang="en-US" sz="3477">
                <a:solidFill>
                  <a:srgbClr val="000000"/>
                </a:solidFill>
                <a:latin typeface="Now"/>
              </a:rPr>
              <a:t>Air pollution is a major problem that affects people all around the world. It can cause a range of health problems, from respiratory issues to heart disease. With the increasing population and industrialization, the problem is only getting worse. This makes it essential to monitor air quality effectively and efficiently.</a:t>
            </a:r>
          </a:p>
          <a:p>
            <a:pPr algn="ctr">
              <a:lnSpc>
                <a:spcPts val="5597"/>
              </a:lnSpc>
            </a:pPr>
          </a:p>
        </p:txBody>
      </p:sp>
      <p:sp>
        <p:nvSpPr>
          <p:cNvPr name="TextBox 5" id="5"/>
          <p:cNvSpPr txBox="true"/>
          <p:nvPr/>
        </p:nvSpPr>
        <p:spPr>
          <a:xfrm rot="0">
            <a:off x="3690621" y="1833770"/>
            <a:ext cx="9838576" cy="71884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 problems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7315200" cy="1463040"/>
            <a:chOff x="0" y="0"/>
            <a:chExt cx="9753600" cy="1950720"/>
          </a:xfrm>
        </p:grpSpPr>
        <p:sp>
          <p:nvSpPr>
            <p:cNvPr name="Freeform 3" id="3"/>
            <p:cNvSpPr/>
            <p:nvPr/>
          </p:nvSpPr>
          <p:spPr>
            <a:xfrm flipH="true" flipV="false" rot="0">
              <a:off x="0" y="0"/>
              <a:ext cx="9753600" cy="1950720"/>
            </a:xfrm>
            <a:custGeom>
              <a:avLst/>
              <a:gdLst/>
              <a:ahLst/>
              <a:cxnLst/>
              <a:rect r="r" b="b" t="t" l="l"/>
              <a:pathLst>
                <a:path h="1950720" w="9753600">
                  <a:moveTo>
                    <a:pt x="9753600" y="0"/>
                  </a:moveTo>
                  <a:lnTo>
                    <a:pt x="0" y="0"/>
                  </a:lnTo>
                  <a:lnTo>
                    <a:pt x="0" y="1950720"/>
                  </a:lnTo>
                  <a:lnTo>
                    <a:pt x="9753600" y="1950720"/>
                  </a:lnTo>
                  <a:lnTo>
                    <a:pt x="9753600" y="0"/>
                  </a:lnTo>
                  <a:close/>
                </a:path>
              </a:pathLst>
            </a:custGeom>
            <a:blipFill>
              <a:blip r:embed="rId2"/>
              <a:stretch>
                <a:fillRect l="-129" t="0" r="-129" b="0"/>
              </a:stretch>
            </a:blipFill>
          </p:spPr>
        </p:sp>
      </p:grpSp>
      <p:grpSp>
        <p:nvGrpSpPr>
          <p:cNvPr name="Group 4" id="4"/>
          <p:cNvGrpSpPr/>
          <p:nvPr/>
        </p:nvGrpSpPr>
        <p:grpSpPr>
          <a:xfrm rot="0">
            <a:off x="4215517" y="1028700"/>
            <a:ext cx="7315200" cy="1463040"/>
            <a:chOff x="0" y="0"/>
            <a:chExt cx="9753600" cy="1950720"/>
          </a:xfrm>
        </p:grpSpPr>
        <p:sp>
          <p:nvSpPr>
            <p:cNvPr name="Freeform 5" id="5"/>
            <p:cNvSpPr/>
            <p:nvPr/>
          </p:nvSpPr>
          <p:spPr>
            <a:xfrm flipH="true" flipV="false" rot="0">
              <a:off x="0" y="0"/>
              <a:ext cx="9753600" cy="1950720"/>
            </a:xfrm>
            <a:custGeom>
              <a:avLst/>
              <a:gdLst/>
              <a:ahLst/>
              <a:cxnLst/>
              <a:rect r="r" b="b" t="t" l="l"/>
              <a:pathLst>
                <a:path h="1950720" w="9753600">
                  <a:moveTo>
                    <a:pt x="9753600" y="0"/>
                  </a:moveTo>
                  <a:lnTo>
                    <a:pt x="0" y="0"/>
                  </a:lnTo>
                  <a:lnTo>
                    <a:pt x="0" y="1950720"/>
                  </a:lnTo>
                  <a:lnTo>
                    <a:pt x="9753600" y="1950720"/>
                  </a:lnTo>
                  <a:lnTo>
                    <a:pt x="9753600" y="0"/>
                  </a:lnTo>
                  <a:close/>
                </a:path>
              </a:pathLst>
            </a:custGeom>
            <a:blipFill>
              <a:blip r:embed="rId2"/>
              <a:stretch>
                <a:fillRect l="-129" t="0" r="-129" b="0"/>
              </a:stretch>
            </a:blipFill>
          </p:spPr>
        </p:sp>
      </p:grpSp>
      <p:sp>
        <p:nvSpPr>
          <p:cNvPr name="TextBox 6" id="6"/>
          <p:cNvSpPr txBox="true"/>
          <p:nvPr/>
        </p:nvSpPr>
        <p:spPr>
          <a:xfrm rot="0">
            <a:off x="1958860" y="1345908"/>
            <a:ext cx="13407009" cy="961973"/>
          </a:xfrm>
          <a:prstGeom prst="rect">
            <a:avLst/>
          </a:prstGeom>
        </p:spPr>
        <p:txBody>
          <a:bodyPr anchor="t" rtlCol="false" tIns="0" lIns="0" bIns="0" rIns="0">
            <a:spAutoFit/>
          </a:bodyPr>
          <a:lstStyle/>
          <a:p>
            <a:pPr algn="l">
              <a:lnSpc>
                <a:spcPts val="7811"/>
              </a:lnSpc>
            </a:pPr>
            <a:r>
              <a:rPr lang="en-US" sz="7101">
                <a:solidFill>
                  <a:srgbClr val="F2F4F5"/>
                </a:solidFill>
                <a:latin typeface="More Sugar"/>
              </a:rPr>
              <a:t>COMPANENTS:</a:t>
            </a:r>
          </a:p>
        </p:txBody>
      </p:sp>
      <p:sp>
        <p:nvSpPr>
          <p:cNvPr name="TextBox 7" id="7"/>
          <p:cNvSpPr txBox="true"/>
          <p:nvPr/>
        </p:nvSpPr>
        <p:spPr>
          <a:xfrm rot="0">
            <a:off x="3169683" y="2776281"/>
            <a:ext cx="7606604" cy="7008929"/>
          </a:xfrm>
          <a:prstGeom prst="rect">
            <a:avLst/>
          </a:prstGeom>
        </p:spPr>
        <p:txBody>
          <a:bodyPr anchor="t" rtlCol="false" tIns="0" lIns="0" bIns="0" rIns="0">
            <a:spAutoFit/>
          </a:bodyPr>
          <a:lstStyle/>
          <a:p>
            <a:pPr algn="l">
              <a:lnSpc>
                <a:spcPts val="4025"/>
              </a:lnSpc>
            </a:pPr>
            <a:r>
              <a:rPr lang="en-US" sz="3659">
                <a:solidFill>
                  <a:srgbClr val="000000"/>
                </a:solidFill>
                <a:latin typeface="More Sugar Medium"/>
              </a:rPr>
              <a:t>REQUIRED COMPONENTS:</a:t>
            </a:r>
          </a:p>
          <a:p>
            <a:pPr algn="l">
              <a:lnSpc>
                <a:spcPts val="4025"/>
              </a:lnSpc>
            </a:pPr>
          </a:p>
          <a:p>
            <a:pPr algn="l">
              <a:lnSpc>
                <a:spcPts val="4025"/>
              </a:lnSpc>
            </a:pPr>
            <a:r>
              <a:rPr lang="en-US" sz="3659">
                <a:solidFill>
                  <a:srgbClr val="000000"/>
                </a:solidFill>
                <a:latin typeface="More Sugar Medium"/>
              </a:rPr>
              <a:t>1.ARDUINO UNO</a:t>
            </a:r>
          </a:p>
          <a:p>
            <a:pPr algn="l">
              <a:lnSpc>
                <a:spcPts val="4025"/>
              </a:lnSpc>
            </a:pPr>
          </a:p>
          <a:p>
            <a:pPr algn="l">
              <a:lnSpc>
                <a:spcPts val="4025"/>
              </a:lnSpc>
            </a:pPr>
            <a:r>
              <a:rPr lang="en-US" sz="3659">
                <a:solidFill>
                  <a:srgbClr val="000000"/>
                </a:solidFill>
                <a:latin typeface="More Sugar"/>
              </a:rPr>
              <a:t>2.16X2 LCD SCREEN</a:t>
            </a:r>
          </a:p>
          <a:p>
            <a:pPr algn="l">
              <a:lnSpc>
                <a:spcPts val="4025"/>
              </a:lnSpc>
            </a:pPr>
          </a:p>
          <a:p>
            <a:pPr algn="l">
              <a:lnSpc>
                <a:spcPts val="4025"/>
              </a:lnSpc>
            </a:pPr>
            <a:r>
              <a:rPr lang="en-US" sz="3659">
                <a:solidFill>
                  <a:srgbClr val="000000"/>
                </a:solidFill>
                <a:latin typeface="More Sugar Medium"/>
              </a:rPr>
              <a:t>3.MQ135 SENSOR</a:t>
            </a:r>
          </a:p>
          <a:p>
            <a:pPr algn="l">
              <a:lnSpc>
                <a:spcPts val="4025"/>
              </a:lnSpc>
            </a:pPr>
          </a:p>
          <a:p>
            <a:pPr algn="l">
              <a:lnSpc>
                <a:spcPts val="4025"/>
              </a:lnSpc>
            </a:pPr>
            <a:r>
              <a:rPr lang="en-US" sz="3659">
                <a:solidFill>
                  <a:srgbClr val="000000"/>
                </a:solidFill>
                <a:latin typeface="More Sugar Medium"/>
              </a:rPr>
              <a:t>4.ESP8266 MODULE</a:t>
            </a:r>
          </a:p>
          <a:p>
            <a:pPr algn="l">
              <a:lnSpc>
                <a:spcPts val="4025"/>
              </a:lnSpc>
            </a:pPr>
          </a:p>
          <a:p>
            <a:pPr algn="l">
              <a:lnSpc>
                <a:spcPts val="4025"/>
              </a:lnSpc>
            </a:pPr>
            <a:r>
              <a:rPr lang="en-US" sz="3659">
                <a:solidFill>
                  <a:srgbClr val="000000"/>
                </a:solidFill>
                <a:latin typeface="More Sugar Medium"/>
              </a:rPr>
              <a:t>5.WIFI</a:t>
            </a:r>
          </a:p>
          <a:p>
            <a:pPr algn="l">
              <a:lnSpc>
                <a:spcPts val="4025"/>
              </a:lnSpc>
            </a:pPr>
          </a:p>
          <a:p>
            <a:pPr algn="l">
              <a:lnSpc>
                <a:spcPts val="4025"/>
              </a:lnSpc>
            </a:pPr>
            <a:r>
              <a:rPr lang="en-US" sz="3659">
                <a:solidFill>
                  <a:srgbClr val="000000"/>
                </a:solidFill>
                <a:latin typeface="More Sugar Medium"/>
              </a:rPr>
              <a:t>6.CONNECTING WIRES</a:t>
            </a:r>
          </a:p>
          <a:p>
            <a:pPr algn="l">
              <a:lnSpc>
                <a:spcPts val="4025"/>
              </a:lnSpc>
            </a:pP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3977516"/>
            <a:ext cx="16230600" cy="3239168"/>
          </a:xfrm>
          <a:prstGeom prst="rect">
            <a:avLst/>
          </a:prstGeom>
        </p:spPr>
        <p:txBody>
          <a:bodyPr anchor="t" rtlCol="false" tIns="0" lIns="0" bIns="0" rIns="0">
            <a:spAutoFit/>
          </a:bodyPr>
          <a:lstStyle/>
          <a:p>
            <a:pPr algn="ctr">
              <a:lnSpc>
                <a:spcPts val="8876"/>
              </a:lnSpc>
            </a:pPr>
            <a:r>
              <a:rPr lang="en-US" sz="9443">
                <a:solidFill>
                  <a:srgbClr val="000000"/>
                </a:solidFill>
                <a:latin typeface="Gochi Hand"/>
              </a:rPr>
              <a:t>Block Diagram of Arduino based IOT device for Real Time Air Pollution Monitoring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48" r="0" b="-9248"/>
              </a:stretch>
            </a:blipFill>
          </p:spPr>
        </p:sp>
      </p:grpSp>
      <p:grpSp>
        <p:nvGrpSpPr>
          <p:cNvPr name="Group 4" id="4"/>
          <p:cNvGrpSpPr/>
          <p:nvPr/>
        </p:nvGrpSpPr>
        <p:grpSpPr>
          <a:xfrm rot="0">
            <a:off x="-422436" y="-345093"/>
            <a:ext cx="4947445" cy="1942997"/>
            <a:chOff x="0" y="0"/>
            <a:chExt cx="6596593" cy="2590663"/>
          </a:xfrm>
        </p:grpSpPr>
        <p:sp>
          <p:nvSpPr>
            <p:cNvPr name="Freeform 5" id="5"/>
            <p:cNvSpPr/>
            <p:nvPr/>
          </p:nvSpPr>
          <p:spPr>
            <a:xfrm flipH="true" flipV="false" rot="0">
              <a:off x="0" y="0"/>
              <a:ext cx="6596634" cy="2590673"/>
            </a:xfrm>
            <a:custGeom>
              <a:avLst/>
              <a:gdLst/>
              <a:ahLst/>
              <a:cxnLst/>
              <a:rect r="r" b="b" t="t" l="l"/>
              <a:pathLst>
                <a:path h="2590673" w="6596634">
                  <a:moveTo>
                    <a:pt x="6596634" y="0"/>
                  </a:moveTo>
                  <a:lnTo>
                    <a:pt x="0" y="0"/>
                  </a:lnTo>
                  <a:lnTo>
                    <a:pt x="0" y="2590673"/>
                  </a:lnTo>
                  <a:lnTo>
                    <a:pt x="6596634" y="2590673"/>
                  </a:lnTo>
                  <a:lnTo>
                    <a:pt x="6596634" y="0"/>
                  </a:lnTo>
                  <a:close/>
                </a:path>
              </a:pathLst>
            </a:custGeom>
            <a:blipFill>
              <a:blip r:embed="rId3"/>
              <a:stretch>
                <a:fillRect l="-53" t="0" r="-52" b="0"/>
              </a:stretch>
            </a:blipFill>
          </p:spPr>
        </p:sp>
      </p:grpSp>
      <p:grpSp>
        <p:nvGrpSpPr>
          <p:cNvPr name="Group 6" id="6"/>
          <p:cNvGrpSpPr/>
          <p:nvPr/>
        </p:nvGrpSpPr>
        <p:grpSpPr>
          <a:xfrm rot="-5400000">
            <a:off x="5888283" y="-1029552"/>
            <a:ext cx="6511435" cy="12346104"/>
            <a:chOff x="0" y="0"/>
            <a:chExt cx="8681913" cy="16461472"/>
          </a:xfrm>
        </p:grpSpPr>
        <p:sp>
          <p:nvSpPr>
            <p:cNvPr name="Freeform 7" id="7"/>
            <p:cNvSpPr/>
            <p:nvPr/>
          </p:nvSpPr>
          <p:spPr>
            <a:xfrm flipH="false" flipV="false" rot="0">
              <a:off x="0" y="0"/>
              <a:ext cx="8681974" cy="16461487"/>
            </a:xfrm>
            <a:custGeom>
              <a:avLst/>
              <a:gdLst/>
              <a:ahLst/>
              <a:cxnLst/>
              <a:rect r="r" b="b" t="t" l="l"/>
              <a:pathLst>
                <a:path h="16461487" w="8681974">
                  <a:moveTo>
                    <a:pt x="0" y="0"/>
                  </a:moveTo>
                  <a:lnTo>
                    <a:pt x="8681974" y="0"/>
                  </a:lnTo>
                  <a:lnTo>
                    <a:pt x="8681974" y="16461487"/>
                  </a:lnTo>
                  <a:lnTo>
                    <a:pt x="0" y="16461487"/>
                  </a:lnTo>
                  <a:lnTo>
                    <a:pt x="0" y="0"/>
                  </a:lnTo>
                  <a:close/>
                </a:path>
              </a:pathLst>
            </a:custGeom>
            <a:blipFill>
              <a:blip r:embed="rId4"/>
              <a:stretch>
                <a:fillRect l="-23006" t="0" r="-23005" b="0"/>
              </a:stretch>
            </a:blipFill>
          </p:spPr>
        </p:sp>
      </p:grpSp>
      <p:sp>
        <p:nvSpPr>
          <p:cNvPr name="TextBox 8" id="8"/>
          <p:cNvSpPr txBox="true"/>
          <p:nvPr/>
        </p:nvSpPr>
        <p:spPr>
          <a:xfrm rot="0">
            <a:off x="4100866" y="2859110"/>
            <a:ext cx="9838576" cy="718846"/>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Black diagram</a:t>
            </a:r>
          </a:p>
        </p:txBody>
      </p:sp>
      <p:grpSp>
        <p:nvGrpSpPr>
          <p:cNvPr name="Group 9" id="9"/>
          <p:cNvGrpSpPr/>
          <p:nvPr/>
        </p:nvGrpSpPr>
        <p:grpSpPr>
          <a:xfrm rot="0">
            <a:off x="13212119" y="1028700"/>
            <a:ext cx="3083294" cy="3083294"/>
            <a:chOff x="0" y="0"/>
            <a:chExt cx="4111059" cy="4111059"/>
          </a:xfrm>
        </p:grpSpPr>
        <p:sp>
          <p:nvSpPr>
            <p:cNvPr name="Freeform 10" id="10"/>
            <p:cNvSpPr/>
            <p:nvPr/>
          </p:nvSpPr>
          <p:spPr>
            <a:xfrm flipH="false" flipV="false" rot="0">
              <a:off x="0" y="0"/>
              <a:ext cx="4111117" cy="4111117"/>
            </a:xfrm>
            <a:custGeom>
              <a:avLst/>
              <a:gdLst/>
              <a:ahLst/>
              <a:cxnLst/>
              <a:rect r="r" b="b" t="t" l="l"/>
              <a:pathLst>
                <a:path h="4111117" w="4111117">
                  <a:moveTo>
                    <a:pt x="0" y="0"/>
                  </a:moveTo>
                  <a:lnTo>
                    <a:pt x="4111117" y="0"/>
                  </a:lnTo>
                  <a:lnTo>
                    <a:pt x="4111117" y="4111117"/>
                  </a:lnTo>
                  <a:lnTo>
                    <a:pt x="0" y="4111117"/>
                  </a:lnTo>
                  <a:lnTo>
                    <a:pt x="0" y="0"/>
                  </a:lnTo>
                  <a:close/>
                </a:path>
              </a:pathLst>
            </a:custGeom>
            <a:blipFill>
              <a:blip r:embed="rId5"/>
              <a:stretch>
                <a:fillRect l="0" t="0" r="1" b="1"/>
              </a:stretch>
            </a:blipFill>
          </p:spPr>
        </p:sp>
      </p:grpSp>
      <p:grpSp>
        <p:nvGrpSpPr>
          <p:cNvPr name="Group 11" id="11"/>
          <p:cNvGrpSpPr/>
          <p:nvPr/>
        </p:nvGrpSpPr>
        <p:grpSpPr>
          <a:xfrm rot="0">
            <a:off x="2051286" y="7076185"/>
            <a:ext cx="2353261" cy="2182115"/>
            <a:chOff x="0" y="0"/>
            <a:chExt cx="3137681" cy="2909487"/>
          </a:xfrm>
        </p:grpSpPr>
        <p:sp>
          <p:nvSpPr>
            <p:cNvPr name="Freeform 12" id="12"/>
            <p:cNvSpPr/>
            <p:nvPr/>
          </p:nvSpPr>
          <p:spPr>
            <a:xfrm flipH="false" flipV="false" rot="0">
              <a:off x="0" y="0"/>
              <a:ext cx="3137662" cy="2909443"/>
            </a:xfrm>
            <a:custGeom>
              <a:avLst/>
              <a:gdLst/>
              <a:ahLst/>
              <a:cxnLst/>
              <a:rect r="r" b="b" t="t" l="l"/>
              <a:pathLst>
                <a:path h="2909443" w="3137662">
                  <a:moveTo>
                    <a:pt x="0" y="0"/>
                  </a:moveTo>
                  <a:lnTo>
                    <a:pt x="3137662" y="0"/>
                  </a:lnTo>
                  <a:lnTo>
                    <a:pt x="3137662" y="2909443"/>
                  </a:lnTo>
                  <a:lnTo>
                    <a:pt x="0" y="2909443"/>
                  </a:lnTo>
                  <a:lnTo>
                    <a:pt x="0" y="0"/>
                  </a:lnTo>
                  <a:close/>
                </a:path>
              </a:pathLst>
            </a:custGeom>
            <a:blipFill>
              <a:blip r:embed="rId6"/>
              <a:stretch>
                <a:fillRect l="0" t="-7" r="0" b="-9"/>
              </a:stretch>
            </a:blipFill>
          </p:spPr>
        </p:sp>
      </p:grpSp>
      <p:grpSp>
        <p:nvGrpSpPr>
          <p:cNvPr name="Group 13" id="13"/>
          <p:cNvGrpSpPr/>
          <p:nvPr/>
        </p:nvGrpSpPr>
        <p:grpSpPr>
          <a:xfrm rot="0">
            <a:off x="0" y="-5526537"/>
            <a:ext cx="27124697" cy="20905433"/>
            <a:chOff x="0" y="0"/>
            <a:chExt cx="36166263" cy="27873911"/>
          </a:xfrm>
        </p:grpSpPr>
        <p:sp>
          <p:nvSpPr>
            <p:cNvPr name="Freeform 14" id="14"/>
            <p:cNvSpPr/>
            <p:nvPr/>
          </p:nvSpPr>
          <p:spPr>
            <a:xfrm flipH="false" flipV="false" rot="0">
              <a:off x="0" y="0"/>
              <a:ext cx="36166298" cy="27873961"/>
            </a:xfrm>
            <a:custGeom>
              <a:avLst/>
              <a:gdLst/>
              <a:ahLst/>
              <a:cxnLst/>
              <a:rect r="r" b="b" t="t" l="l"/>
              <a:pathLst>
                <a:path h="27873961" w="36166298">
                  <a:moveTo>
                    <a:pt x="0" y="0"/>
                  </a:moveTo>
                  <a:lnTo>
                    <a:pt x="36166298" y="0"/>
                  </a:lnTo>
                  <a:lnTo>
                    <a:pt x="36166298" y="27873961"/>
                  </a:lnTo>
                  <a:lnTo>
                    <a:pt x="0" y="27873961"/>
                  </a:lnTo>
                  <a:lnTo>
                    <a:pt x="0" y="0"/>
                  </a:lnTo>
                  <a:close/>
                </a:path>
              </a:pathLst>
            </a:custGeom>
            <a:blipFill>
              <a:blip r:embed="rId7"/>
              <a:stretch>
                <a:fillRect l="-14478" t="0" r="-14478" b="0"/>
              </a:stretch>
            </a:blipFill>
          </p:spPr>
        </p:sp>
      </p:gr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39962" y="4583988"/>
            <a:ext cx="20272938" cy="1595274"/>
          </a:xfrm>
          <a:prstGeom prst="rect">
            <a:avLst/>
          </a:prstGeom>
        </p:spPr>
        <p:txBody>
          <a:bodyPr anchor="t" rtlCol="false" tIns="0" lIns="0" bIns="0" rIns="0">
            <a:spAutoFit/>
          </a:bodyPr>
          <a:lstStyle/>
          <a:p>
            <a:pPr algn="ctr">
              <a:lnSpc>
                <a:spcPts val="11216"/>
              </a:lnSpc>
            </a:pPr>
            <a:r>
              <a:rPr lang="en-US" sz="13678">
                <a:solidFill>
                  <a:srgbClr val="000000"/>
                </a:solidFill>
                <a:latin typeface="Gochi Hand"/>
              </a:rPr>
              <a:t>Circuit Connections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0919" y="1550932"/>
            <a:ext cx="17637081" cy="7707368"/>
            <a:chOff x="0" y="0"/>
            <a:chExt cx="23516108" cy="10276491"/>
          </a:xfrm>
        </p:grpSpPr>
        <p:sp>
          <p:nvSpPr>
            <p:cNvPr name="Freeform 3" id="3"/>
            <p:cNvSpPr/>
            <p:nvPr/>
          </p:nvSpPr>
          <p:spPr>
            <a:xfrm flipH="false" flipV="false" rot="0">
              <a:off x="0" y="0"/>
              <a:ext cx="23516082" cy="10276459"/>
            </a:xfrm>
            <a:custGeom>
              <a:avLst/>
              <a:gdLst/>
              <a:ahLst/>
              <a:cxnLst/>
              <a:rect r="r" b="b" t="t" l="l"/>
              <a:pathLst>
                <a:path h="10276459" w="23516082">
                  <a:moveTo>
                    <a:pt x="0" y="0"/>
                  </a:moveTo>
                  <a:lnTo>
                    <a:pt x="23516082" y="0"/>
                  </a:lnTo>
                  <a:lnTo>
                    <a:pt x="23516082" y="10276459"/>
                  </a:lnTo>
                  <a:lnTo>
                    <a:pt x="0" y="10276459"/>
                  </a:lnTo>
                  <a:lnTo>
                    <a:pt x="0" y="0"/>
                  </a:lnTo>
                  <a:close/>
                </a:path>
              </a:pathLst>
            </a:custGeom>
            <a:blipFill>
              <a:blip r:embed="rId2"/>
              <a:stretch>
                <a:fillRect l="0" t="-5979" r="0" b="-5979"/>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DAFw-JIdGlM</dc:identifier>
  <dcterms:modified xsi:type="dcterms:W3CDTF">2011-08-01T06:04:30Z</dcterms:modified>
  <cp:revision>1</cp:revision>
  <dc:title>Copy of Copy of Copy of Copy of DOC-20231011-WA0007.</dc:title>
</cp:coreProperties>
</file>